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6" r:id="rId6"/>
    <p:sldId id="273" r:id="rId7"/>
    <p:sldId id="277" r:id="rId8"/>
    <p:sldId id="276" r:id="rId9"/>
    <p:sldId id="278" r:id="rId10"/>
    <p:sldId id="283" r:id="rId11"/>
    <p:sldId id="279" r:id="rId12"/>
    <p:sldId id="282" r:id="rId13"/>
    <p:sldId id="284" r:id="rId14"/>
    <p:sldId id="274" r:id="rId15"/>
    <p:sldId id="308" r:id="rId16"/>
    <p:sldId id="309" r:id="rId17"/>
    <p:sldId id="321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294" r:id="rId26"/>
    <p:sldId id="299" r:id="rId27"/>
    <p:sldId id="319" r:id="rId28"/>
    <p:sldId id="307" r:id="rId29"/>
    <p:sldId id="320" r:id="rId30"/>
    <p:sldId id="322" r:id="rId31"/>
    <p:sldId id="271" r:id="rId3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5A11"/>
    <a:srgbClr val="0D0D0D"/>
    <a:srgbClr val="7D2DA9"/>
    <a:srgbClr val="EE7821"/>
    <a:srgbClr val="FFDF00"/>
    <a:srgbClr val="AFABAB"/>
    <a:srgbClr val="FFC000"/>
    <a:srgbClr val="00B050"/>
    <a:srgbClr val="C0000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19" autoAdjust="0"/>
    <p:restoredTop sz="94660"/>
  </p:normalViewPr>
  <p:slideViewPr>
    <p:cSldViewPr snapToGrid="0">
      <p:cViewPr varScale="1">
        <p:scale>
          <a:sx n="59" d="100"/>
          <a:sy n="59" d="100"/>
        </p:scale>
        <p:origin x="84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6260521531124895"/>
          <c:y val="0.10562769739525305"/>
          <c:w val="0.4522368068826112"/>
          <c:h val="0.82755959017080971"/>
        </c:manualLayout>
      </c:layout>
      <c:doughnut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Orçamento Mensal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F7B-4625-9D6E-E7C22202122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6F7B-4625-9D6E-E7C22202122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F7B-4625-9D6E-E7C22202122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6F7B-4625-9D6E-E7C22202122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F7B-4625-9D6E-E7C22202122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6F7B-4625-9D6E-E7C22202122D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F7B-4625-9D6E-E7C22202122D}"/>
              </c:ext>
            </c:extLst>
          </c:dPt>
          <c:dLbls>
            <c:dLbl>
              <c:idx val="0"/>
              <c:layout>
                <c:manualLayout>
                  <c:x val="-0.1412776199615767"/>
                  <c:y val="-7.403100919979666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F7B-4625-9D6E-E7C22202122D}"/>
                </c:ext>
              </c:extLst>
            </c:dLbl>
            <c:dLbl>
              <c:idx val="1"/>
              <c:layout>
                <c:manualLayout>
                  <c:x val="0.11807766412846246"/>
                  <c:y val="-6.005829379106263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2027060568481639"/>
                      <c:h val="4.7386712370773777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6F7B-4625-9D6E-E7C22202122D}"/>
                </c:ext>
              </c:extLst>
            </c:dLbl>
            <c:dLbl>
              <c:idx val="2"/>
              <c:layout>
                <c:manualLayout>
                  <c:x val="0.11030818929222101"/>
                  <c:y val="-1.1802404219864646E-3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F7B-4625-9D6E-E7C22202122D}"/>
                </c:ext>
              </c:extLst>
            </c:dLbl>
            <c:dLbl>
              <c:idx val="3"/>
              <c:layout>
                <c:manualLayout>
                  <c:x val="0.17666828580985691"/>
                  <c:y val="5.4200049647863532E-3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F7B-4625-9D6E-E7C22202122D}"/>
                </c:ext>
              </c:extLst>
            </c:dLbl>
            <c:dLbl>
              <c:idx val="4"/>
              <c:layout>
                <c:manualLayout>
                  <c:x val="-0.11244979919678715"/>
                  <c:y val="6.3380274661164901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F7B-4625-9D6E-E7C22202122D}"/>
                </c:ext>
              </c:extLst>
            </c:dLbl>
            <c:dLbl>
              <c:idx val="5"/>
              <c:layout>
                <c:manualLayout>
                  <c:x val="-0.14438368404717133"/>
                  <c:y val="-0.17246740712844161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F7B-4625-9D6E-E7C22202122D}"/>
                </c:ext>
              </c:extLst>
            </c:dLbl>
            <c:dLbl>
              <c:idx val="6"/>
              <c:layout>
                <c:manualLayout>
                  <c:x val="-0.22941431090611242"/>
                  <c:y val="-2.0820690730146203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F7B-4625-9D6E-E7C2220212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1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Planilha1!$A$2:$A$8</c:f>
              <c:strCache>
                <c:ptCount val="7"/>
                <c:pt idx="0">
                  <c:v>Hospedagem</c:v>
                </c:pt>
                <c:pt idx="1">
                  <c:v>Domínio</c:v>
                </c:pt>
                <c:pt idx="2">
                  <c:v>Desenvolvedor Back End (x3)</c:v>
                </c:pt>
                <c:pt idx="3">
                  <c:v>Desenvolvedor Front End (x2)</c:v>
                </c:pt>
                <c:pt idx="4">
                  <c:v>UX/UI Designer (x2)</c:v>
                </c:pt>
                <c:pt idx="5">
                  <c:v>Analista de Software</c:v>
                </c:pt>
                <c:pt idx="6">
                  <c:v>Líder de Projeto</c:v>
                </c:pt>
              </c:strCache>
            </c:strRef>
          </c:cat>
          <c:val>
            <c:numRef>
              <c:f>Planilha1!$B$2:$B$8</c:f>
              <c:numCache>
                <c:formatCode>General</c:formatCode>
                <c:ptCount val="7"/>
                <c:pt idx="0">
                  <c:v>65</c:v>
                </c:pt>
                <c:pt idx="1">
                  <c:v>30</c:v>
                </c:pt>
                <c:pt idx="2" formatCode="#,##0">
                  <c:v>12000</c:v>
                </c:pt>
                <c:pt idx="3" formatCode="#,##0">
                  <c:v>6000</c:v>
                </c:pt>
                <c:pt idx="4" formatCode="#,##0">
                  <c:v>4000</c:v>
                </c:pt>
                <c:pt idx="5" formatCode="#,##0">
                  <c:v>6000</c:v>
                </c:pt>
                <c:pt idx="6" formatCode="#,##0">
                  <c:v>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7B-4625-9D6E-E7C22202122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3.535206621692529E-3"/>
          <c:y val="0.35952592063337363"/>
          <c:w val="0.28586033335792205"/>
          <c:h val="0.4189568243569294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6058675241668153"/>
          <c:y val="8.6095360604909535E-2"/>
          <c:w val="0.44220670950558405"/>
          <c:h val="0.82780927879018096"/>
        </c:manualLayout>
      </c:layout>
      <c:doughnut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Orçamento Mensal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F7B-4625-9D6E-E7C22202122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6F7B-4625-9D6E-E7C22202122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F7B-4625-9D6E-E7C22202122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6F7B-4625-9D6E-E7C22202122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F7B-4625-9D6E-E7C22202122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6F7B-4625-9D6E-E7C22202122D}"/>
              </c:ext>
            </c:extLst>
          </c:dPt>
          <c:dLbls>
            <c:dLbl>
              <c:idx val="0"/>
              <c:layout>
                <c:manualLayout>
                  <c:x val="-7.7643908969210168E-2"/>
                  <c:y val="-6.971830212728157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F7B-4625-9D6E-E7C22202122D}"/>
                </c:ext>
              </c:extLst>
            </c:dLbl>
            <c:dLbl>
              <c:idx val="1"/>
              <c:layout>
                <c:manualLayout>
                  <c:x val="0.11030818929222101"/>
                  <c:y val="-1.1802404219864646E-3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F7B-4625-9D6E-E7C22202122D}"/>
                </c:ext>
              </c:extLst>
            </c:dLbl>
            <c:dLbl>
              <c:idx val="2"/>
              <c:layout>
                <c:manualLayout>
                  <c:x val="9.3014495578063738E-2"/>
                  <c:y val="0.13446292204821089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F7B-4625-9D6E-E7C22202122D}"/>
                </c:ext>
              </c:extLst>
            </c:dLbl>
            <c:dLbl>
              <c:idx val="3"/>
              <c:layout>
                <c:manualLayout>
                  <c:x val="3.6028858791692354E-2"/>
                  <c:y val="0.10435169296837513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F7B-4625-9D6E-E7C22202122D}"/>
                </c:ext>
              </c:extLst>
            </c:dLbl>
            <c:dLbl>
              <c:idx val="4"/>
              <c:layout>
                <c:manualLayout>
                  <c:x val="-0.15855704667709672"/>
                  <c:y val="1.2653064602513666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F7B-4625-9D6E-E7C22202122D}"/>
                </c:ext>
              </c:extLst>
            </c:dLbl>
            <c:dLbl>
              <c:idx val="5"/>
              <c:layout>
                <c:manualLayout>
                  <c:x val="-0.17402945113788487"/>
                  <c:y val="-3.5915488974660181E-2"/>
                </c:manualLayout>
              </c:layout>
              <c:showLegendKey val="1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F7B-4625-9D6E-E7C2220212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1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Planilha1!$A$2:$A$7</c:f>
              <c:strCache>
                <c:ptCount val="6"/>
                <c:pt idx="0">
                  <c:v>Hospedagem</c:v>
                </c:pt>
                <c:pt idx="1">
                  <c:v>Desenvolvedor Back End (x3)</c:v>
                </c:pt>
                <c:pt idx="2">
                  <c:v>Desenvolvedor Front End (x2)</c:v>
                </c:pt>
                <c:pt idx="3">
                  <c:v>UX/UI Designer (x2)</c:v>
                </c:pt>
                <c:pt idx="4">
                  <c:v>Analista de Software</c:v>
                </c:pt>
                <c:pt idx="5">
                  <c:v>Líder de Projeto</c:v>
                </c:pt>
              </c:strCache>
            </c:strRef>
          </c:cat>
          <c:val>
            <c:numRef>
              <c:f>Planilha1!$B$2:$B$7</c:f>
              <c:numCache>
                <c:formatCode>#,##0</c:formatCode>
                <c:ptCount val="6"/>
                <c:pt idx="0" formatCode="General">
                  <c:v>300</c:v>
                </c:pt>
                <c:pt idx="1">
                  <c:v>48000</c:v>
                </c:pt>
                <c:pt idx="2">
                  <c:v>36000</c:v>
                </c:pt>
                <c:pt idx="3">
                  <c:v>48000</c:v>
                </c:pt>
                <c:pt idx="4">
                  <c:v>72000</c:v>
                </c:pt>
                <c:pt idx="5">
                  <c:v>60000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7B-4625-9D6E-E7C22202122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0.66096</cdr:x>
      <cdr:y>0.5</cdr:y>
    </cdr:from>
    <cdr:to>
      <cdr:x>0.7898</cdr:x>
      <cdr:y>0.60914</cdr:y>
    </cdr:to>
    <cdr:sp macro="" textlink="">
      <cdr:nvSpPr>
        <cdr:cNvPr id="2" name="CaixaDeTexto 1">
          <a:extLst xmlns:a="http://schemas.openxmlformats.org/drawingml/2006/main">
            <a:ext uri="{FF2B5EF4-FFF2-40B4-BE49-F238E27FC236}">
              <a16:creationId xmlns:a16="http://schemas.microsoft.com/office/drawing/2014/main" id="{C70DE312-27DA-4E23-B115-7091E941D490}"/>
            </a:ext>
          </a:extLst>
        </cdr:cNvPr>
        <cdr:cNvSpPr txBox="1"/>
      </cdr:nvSpPr>
      <cdr:spPr>
        <a:xfrm xmlns:a="http://schemas.openxmlformats.org/drawingml/2006/main">
          <a:off x="7325648" y="2960309"/>
          <a:ext cx="1427977" cy="64617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pt-BR" sz="4400" dirty="0">
              <a:latin typeface="Aptos" panose="020B0004020202020204"/>
            </a:rPr>
            <a:t>MIL</a:t>
          </a:r>
        </a:p>
      </cdr:txBody>
    </cdr:sp>
  </cdr:relSizeAnchor>
</c:userShape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sv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A83DF-5FC1-466D-8D56-D7581E327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73201D1-6FD1-4A73-9D5C-B2CFFD98BB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51A9F9-A528-4405-9217-6D247C77B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23E3D57-DE85-45EE-804D-0F1D1B131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5AAC08-4A1E-4D69-B2A9-83EC954E2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3998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755A4-9974-4B9E-83D7-5905EF112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1458EFB-6A21-47A5-92FF-8B4E10EA24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38517B-C09B-4597-B9D3-55640B6FB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974438-774C-448C-941A-493CE69DA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D1C684D-2C42-4796-BF4D-40020A655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549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9354BF2-DE20-46D3-83DD-103A194C89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C65EA2-7B40-42F4-A0A1-F92B5BB87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4C1A03-1D1C-4413-B838-3197D4984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9919D1-E055-44C2-8F81-191A49A2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853AA27-E3DC-4048-B49E-AC15B5717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0152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A949C2-2678-4F58-93A4-515C64EE0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408AB6-441F-4659-A1D5-26D8DEA5E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E10039-532E-401F-909B-3381BB8E7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E885A6-5981-4386-ACDE-31B0D40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43F911-6248-48FA-B13D-6B7C83563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9220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39FC70-C535-4536-9AA2-1B17859CA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7A2E7C-93F9-424E-915B-BA1314B22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AEA739-5C27-40B6-8873-5E4687790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2DDC09-4E37-45C8-AE02-204696513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0933CA-08D8-4D78-A54C-97832D0BB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9792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BDF877-BA4B-44AB-8367-DC2B032E2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2AFD85-55B5-4AE9-86E0-922EDA6DB9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F46BDB-F29D-4482-8091-823CFCD1F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7CED04-2299-48D5-A6FD-E8239FC26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793FB8-D898-403C-9B47-0DEFA83BE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4D0D52A-1676-4817-BD29-1312328F7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953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985631-F420-466B-90B1-BA462273A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895083-D928-4E4C-9174-97828D198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7063355-15E2-4DD9-B5C9-3296F139F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5EE9AE2-F374-4B8D-82A1-4DDB245A4D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1ECE584-E8D7-4ABD-8295-FAAAA30564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37BF462-22BB-44B8-8F6C-BEE3760F4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DFC71C1-C720-4AC0-A109-171447F7F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5533EC9-A864-4B00-A921-A621C86A7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2499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ECAFC4-408B-4203-B785-0A78CE35E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A7857F4-36C1-4A5A-8AC4-BB5D74034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33AC146-BCC2-4E80-9558-484ADB270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94701C5-B583-44B9-9F8A-6A30A5B45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111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0C3617B-1029-46D6-A0EB-8A854752C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9283C07-B64C-4415-B564-4AFD5A30A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18AFD18-E133-44DD-A700-16E9F5310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4941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C44A38-0A0B-4050-ACA0-E1178AFFA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16B1F2-6EAD-4CE0-9513-3A7BD3711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6D1D30D-57BA-4ADF-A74C-508339B206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1DDF2E2-A757-4D4D-8CE9-BA5BA8D7B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9DEDDD3-6D8B-4575-BF4C-DB106EA1A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4E57BCE-C4F7-46EC-8812-55EDFCCBF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10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3EC4DA-CA0F-4AE6-BDE4-914EA1C85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2141A60-9082-4DF5-918F-9981B63219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B4F8D88-54D4-4A4B-B248-AEC5B4EDB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27EADA-3E45-4530-B59C-D1771285F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A7B3FA-8185-4A6D-BD12-7C42C2B59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1DA9D8E-9BA6-46EB-8A25-5FC14215B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2859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E29A48B-EE20-4FBF-BFCF-B25F68DDD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8EA9B7-F0E2-434F-BD28-7B72F308A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B80F59-642F-4DC5-A986-4E42A622B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860BE-9BFD-468D-ADC3-E01AC852EEDA}" type="datetimeFigureOut">
              <a:rPr lang="pt-BR" smtClean="0"/>
              <a:t>10/06/2024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59273F-F14A-4F66-94C9-0CAE285526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198535-FB1C-49EC-B5D6-06ED5951DB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BB705-F04E-427B-A02B-CF08B64B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8294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mpresasmanufactureras.blogspot.com/2016/03/empresas-manufactureras-que-son-las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oloresvela.com/10-consejos-para-mejorar-la-productividad-y-la-eficiencia/teamwork/" TargetMode="Externa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mpresasmanufactureras.blogspot.com/2016/03/empresas-manufactureras-que-son-las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oloresvela.com/10-consejos-para-mejorar-la-productividad-y-la-eficiencia/teamwork/" TargetMode="Externa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mpresasmanufactureras.blogspot.com/2016/03/empresas-manufactureras-que-son-las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mpresasmanufactureras.blogspot.com/2016/03/empresas-manufactureras-que-son-las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oloresvela.com/10-consejos-para-mejorar-la-productividad-y-la-eficiencia/teamwork/" TargetMode="Externa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AA2BD377-0248-4250-974D-267C6F6B1D6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u="sng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4E1B1A1D-8718-4EF4-54D3-B3CD260E0A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94" t="14537" r="36666" b="48811"/>
          <a:stretch/>
        </p:blipFill>
        <p:spPr>
          <a:xfrm>
            <a:off x="710792" y="-6291012"/>
            <a:ext cx="1918252" cy="1908313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E082741F-21DE-52B9-9D60-C673C95E44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94" t="14537" r="36666" b="48811"/>
          <a:stretch/>
        </p:blipFill>
        <p:spPr>
          <a:xfrm>
            <a:off x="8014251" y="-6934843"/>
            <a:ext cx="2034523" cy="2023982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562E75E2-C4F4-7621-C02A-7A46454650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94" t="14537" r="36666" b="48811"/>
          <a:stretch/>
        </p:blipFill>
        <p:spPr>
          <a:xfrm>
            <a:off x="4007126" y="-7173315"/>
            <a:ext cx="1918252" cy="190831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705E514-DD31-94B7-7873-C3D85E495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873" y="1547359"/>
            <a:ext cx="7036254" cy="351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279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7675FD16-6D42-B15B-7541-EE9ED0F10943}"/>
              </a:ext>
            </a:extLst>
          </p:cNvPr>
          <p:cNvSpPr/>
          <p:nvPr/>
        </p:nvSpPr>
        <p:spPr>
          <a:xfrm>
            <a:off x="2107933" y="1309306"/>
            <a:ext cx="9156967" cy="5062620"/>
          </a:xfrm>
          <a:prstGeom prst="round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65CD1C8-F3DE-D7A2-166C-CA74DA8F5B52}"/>
              </a:ext>
            </a:extLst>
          </p:cNvPr>
          <p:cNvSpPr/>
          <p:nvPr/>
        </p:nvSpPr>
        <p:spPr>
          <a:xfrm>
            <a:off x="233450" y="1193801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61E9BE-F7BB-E2A6-3481-6C759CB971B1}"/>
              </a:ext>
            </a:extLst>
          </p:cNvPr>
          <p:cNvSpPr txBox="1"/>
          <p:nvPr/>
        </p:nvSpPr>
        <p:spPr>
          <a:xfrm>
            <a:off x="927100" y="17813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Empresa </a:t>
            </a:r>
            <a:endParaRPr lang="pt-BR" sz="6000" dirty="0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C51C4893-2DCD-C1D4-E936-19B7A49BB880}"/>
              </a:ext>
            </a:extLst>
          </p:cNvPr>
          <p:cNvSpPr/>
          <p:nvPr/>
        </p:nvSpPr>
        <p:spPr>
          <a:xfrm>
            <a:off x="370725" y="1999403"/>
            <a:ext cx="2997200" cy="10003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0538B5F4-E6E6-69B5-7DAC-1D3E111DBF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875" r="21875"/>
          <a:stretch/>
        </p:blipFill>
        <p:spPr>
          <a:xfrm>
            <a:off x="437493" y="2093298"/>
            <a:ext cx="848024" cy="848024"/>
          </a:xfrm>
          <a:prstGeom prst="ellipse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AAE09E8B-A7FC-2986-48A7-F5D3A631B857}"/>
              </a:ext>
            </a:extLst>
          </p:cNvPr>
          <p:cNvSpPr txBox="1"/>
          <p:nvPr/>
        </p:nvSpPr>
        <p:spPr>
          <a:xfrm>
            <a:off x="3751351" y="1445405"/>
            <a:ext cx="32717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rgbClr val="C55A11"/>
                </a:solidFill>
                <a:latin typeface="Aptos Narrow" panose="020B0004020202020204" pitchFamily="34" charset="0"/>
              </a:rPr>
              <a:t>Visão:</a:t>
            </a:r>
            <a:endParaRPr lang="pt-BR" dirty="0">
              <a:solidFill>
                <a:srgbClr val="C55A11"/>
              </a:solidFill>
              <a:latin typeface="Aptos Narrow" panose="020B00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793E1A-FB04-1969-669C-5A45D8B77FA3}"/>
              </a:ext>
            </a:extLst>
          </p:cNvPr>
          <p:cNvSpPr txBox="1"/>
          <p:nvPr/>
        </p:nvSpPr>
        <p:spPr>
          <a:xfrm>
            <a:off x="3974298" y="2402713"/>
            <a:ext cx="706492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200" dirty="0">
                <a:effectLst/>
                <a:latin typeface="Aptos" panose="020B0004020202020204" pitchFamily="34" charset="0"/>
                <a:ea typeface="Calibri" panose="020F0502020204030204" pitchFamily="34" charset="0"/>
              </a:rPr>
              <a:t>Ser reconhecido como o principal canal de empregos</a:t>
            </a:r>
            <a:endParaRPr lang="pt-BR" sz="32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BE46F8E-D832-D1E0-8199-B5551AE54095}"/>
              </a:ext>
            </a:extLst>
          </p:cNvPr>
          <p:cNvSpPr txBox="1"/>
          <p:nvPr/>
        </p:nvSpPr>
        <p:spPr>
          <a:xfrm>
            <a:off x="3974298" y="3479931"/>
            <a:ext cx="6097604" cy="1429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80340" algn="just">
              <a:lnSpc>
                <a:spcPct val="150000"/>
              </a:lnSpc>
            </a:pPr>
            <a:r>
              <a:rPr lang="pt-BR" sz="2000" dirty="0"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</a:t>
            </a:r>
            <a:r>
              <a:rPr lang="pt-BR" sz="2000" dirty="0"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ue promove a igualdade de oportunidades, permitindo que profissionais de diversas áreas alcancem seu potencial máximo com base em méritos.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B20033E2-E8D2-433D-87D3-38E23BC284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437493" y="4700670"/>
            <a:ext cx="848024" cy="848024"/>
          </a:xfrm>
          <a:prstGeom prst="ellipse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1EB5FAD5-9354-4314-BA66-2E136FFBCB0E}"/>
              </a:ext>
            </a:extLst>
          </p:cNvPr>
          <p:cNvSpPr txBox="1"/>
          <p:nvPr/>
        </p:nvSpPr>
        <p:spPr>
          <a:xfrm>
            <a:off x="1489560" y="4893850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Missão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5FAD4E-D236-44B7-B41C-CB35770E27B1}"/>
              </a:ext>
            </a:extLst>
          </p:cNvPr>
          <p:cNvSpPr txBox="1"/>
          <p:nvPr/>
        </p:nvSpPr>
        <p:spPr>
          <a:xfrm>
            <a:off x="1489560" y="2290855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C55A11"/>
                </a:solidFill>
              </a:rPr>
              <a:t>Visão</a:t>
            </a:r>
          </a:p>
        </p:txBody>
      </p:sp>
    </p:spTree>
    <p:extLst>
      <p:ext uri="{BB962C8B-B14F-4D97-AF65-F5344CB8AC3E}">
        <p14:creationId xmlns:p14="http://schemas.microsoft.com/office/powerpoint/2010/main" val="2176641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69D1DF4-F8B4-FE56-CA57-052636518B9D}"/>
              </a:ext>
            </a:extLst>
          </p:cNvPr>
          <p:cNvSpPr/>
          <p:nvPr/>
        </p:nvSpPr>
        <p:spPr>
          <a:xfrm>
            <a:off x="2107933" y="1309306"/>
            <a:ext cx="9156967" cy="5062620"/>
          </a:xfrm>
          <a:prstGeom prst="round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65CD1C8-F3DE-D7A2-166C-CA74DA8F5B52}"/>
              </a:ext>
            </a:extLst>
          </p:cNvPr>
          <p:cNvSpPr/>
          <p:nvPr/>
        </p:nvSpPr>
        <p:spPr>
          <a:xfrm>
            <a:off x="233450" y="1193801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61E9BE-F7BB-E2A6-3481-6C759CB971B1}"/>
              </a:ext>
            </a:extLst>
          </p:cNvPr>
          <p:cNvSpPr txBox="1"/>
          <p:nvPr/>
        </p:nvSpPr>
        <p:spPr>
          <a:xfrm>
            <a:off x="927100" y="17813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Empresa </a:t>
            </a:r>
            <a:endParaRPr lang="pt-BR" sz="6000" dirty="0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C51C4893-2DCD-C1D4-E936-19B7A49BB880}"/>
              </a:ext>
            </a:extLst>
          </p:cNvPr>
          <p:cNvSpPr/>
          <p:nvPr/>
        </p:nvSpPr>
        <p:spPr>
          <a:xfrm>
            <a:off x="356519" y="4624498"/>
            <a:ext cx="2997200" cy="10003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0538B5F4-E6E6-69B5-7DAC-1D3E111DBF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875" r="21875"/>
          <a:stretch/>
        </p:blipFill>
        <p:spPr>
          <a:xfrm>
            <a:off x="437493" y="2097675"/>
            <a:ext cx="848024" cy="848024"/>
          </a:xfrm>
          <a:prstGeom prst="ellipse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439559D-0FFC-8A6F-494F-904B59FE0DFC}"/>
              </a:ext>
            </a:extLst>
          </p:cNvPr>
          <p:cNvSpPr txBox="1"/>
          <p:nvPr/>
        </p:nvSpPr>
        <p:spPr>
          <a:xfrm>
            <a:off x="1489560" y="2290855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Visão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72B178F-7092-F0B1-2ACB-32EE07761EB9}"/>
              </a:ext>
            </a:extLst>
          </p:cNvPr>
          <p:cNvSpPr txBox="1"/>
          <p:nvPr/>
        </p:nvSpPr>
        <p:spPr>
          <a:xfrm>
            <a:off x="3751351" y="1445405"/>
            <a:ext cx="32717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rgbClr val="C55A11"/>
                </a:solidFill>
                <a:latin typeface="Aptos Narrow" panose="020B0004020202020204" pitchFamily="34" charset="0"/>
              </a:rPr>
              <a:t>Missão:</a:t>
            </a:r>
            <a:endParaRPr lang="pt-BR" dirty="0">
              <a:solidFill>
                <a:srgbClr val="C55A11"/>
              </a:solidFill>
              <a:latin typeface="Aptos Narrow" panose="020B000402020202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58D5D88-13E8-7BF5-F49D-C9AD9AAA63E0}"/>
              </a:ext>
            </a:extLst>
          </p:cNvPr>
          <p:cNvSpPr txBox="1"/>
          <p:nvPr/>
        </p:nvSpPr>
        <p:spPr>
          <a:xfrm>
            <a:off x="4379649" y="5340499"/>
            <a:ext cx="138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ptos" panose="020B0004020202020204" pitchFamily="34" charset="0"/>
              </a:rPr>
              <a:t>26/02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7D3CFC8-2A0F-1BE6-FD20-E95738478E83}"/>
              </a:ext>
            </a:extLst>
          </p:cNvPr>
          <p:cNvSpPr txBox="1"/>
          <p:nvPr/>
        </p:nvSpPr>
        <p:spPr>
          <a:xfrm>
            <a:off x="8485887" y="5201172"/>
            <a:ext cx="617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ptos" panose="020B0004020202020204" pitchFamily="34" charset="0"/>
              </a:rPr>
              <a:t>63%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97CC866-041E-3047-4DBB-1C5F4042FEFD}"/>
              </a:ext>
            </a:extLst>
          </p:cNvPr>
          <p:cNvSpPr txBox="1"/>
          <p:nvPr/>
        </p:nvSpPr>
        <p:spPr>
          <a:xfrm>
            <a:off x="3974298" y="2402713"/>
            <a:ext cx="706492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200" dirty="0">
                <a:effectLst/>
                <a:latin typeface="Aptos" panose="020B0004020202020204" pitchFamily="34" charset="0"/>
                <a:ea typeface="Calibri" panose="020F0502020204030204" pitchFamily="34" charset="0"/>
              </a:rPr>
              <a:t>Conectar profissionais a oportunidades de emprego de forma acessível.</a:t>
            </a:r>
            <a:endParaRPr lang="pt-BR" sz="32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4424C6DF-9862-4490-B80F-5BDB8E09F0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437493" y="4700670"/>
            <a:ext cx="848024" cy="848024"/>
          </a:xfrm>
          <a:prstGeom prst="ellipse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660C1CBB-CE12-4BA8-A6F2-1DD307ECC61B}"/>
              </a:ext>
            </a:extLst>
          </p:cNvPr>
          <p:cNvSpPr txBox="1"/>
          <p:nvPr/>
        </p:nvSpPr>
        <p:spPr>
          <a:xfrm>
            <a:off x="1489560" y="4893850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C55A11"/>
                </a:solidFill>
              </a:rPr>
              <a:t>Missão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7E814FE-1DF7-4D92-8F24-D42DE7E347EB}"/>
              </a:ext>
            </a:extLst>
          </p:cNvPr>
          <p:cNvSpPr txBox="1"/>
          <p:nvPr/>
        </p:nvSpPr>
        <p:spPr>
          <a:xfrm>
            <a:off x="3974298" y="3479931"/>
            <a:ext cx="6097604" cy="967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80340" algn="just">
              <a:lnSpc>
                <a:spcPct val="150000"/>
              </a:lnSpc>
            </a:pPr>
            <a:r>
              <a:rPr lang="pt-BR" sz="2000" dirty="0"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Oferecendo uma plataforma intuitiva e gratuita que valoriza o conhecimento e habilidades individuais</a:t>
            </a:r>
          </a:p>
        </p:txBody>
      </p:sp>
    </p:spTree>
    <p:extLst>
      <p:ext uri="{BB962C8B-B14F-4D97-AF65-F5344CB8AC3E}">
        <p14:creationId xmlns:p14="http://schemas.microsoft.com/office/powerpoint/2010/main" val="2640107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318034D-F101-0DC2-6DD2-52FCC0A33BA9}"/>
              </a:ext>
            </a:extLst>
          </p:cNvPr>
          <p:cNvSpPr/>
          <p:nvPr/>
        </p:nvSpPr>
        <p:spPr>
          <a:xfrm>
            <a:off x="-133350" y="-88900"/>
            <a:ext cx="12458700" cy="6946900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EB61561-6F0F-1027-CEDB-069DD84E338D}"/>
              </a:ext>
            </a:extLst>
          </p:cNvPr>
          <p:cNvSpPr/>
          <p:nvPr/>
        </p:nvSpPr>
        <p:spPr>
          <a:xfrm>
            <a:off x="233450" y="-6324600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5594C35-8EDA-2CA5-D8F1-94389D2D7E35}"/>
              </a:ext>
            </a:extLst>
          </p:cNvPr>
          <p:cNvSpPr/>
          <p:nvPr/>
        </p:nvSpPr>
        <p:spPr>
          <a:xfrm>
            <a:off x="13248498" y="5044274"/>
            <a:ext cx="1869992" cy="1128617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05746022-5C06-5F5F-606D-2F30B312EA21}"/>
              </a:ext>
            </a:extLst>
          </p:cNvPr>
          <p:cNvSpPr/>
          <p:nvPr/>
        </p:nvSpPr>
        <p:spPr>
          <a:xfrm>
            <a:off x="13009865" y="5380117"/>
            <a:ext cx="4606439" cy="456930"/>
          </a:xfrm>
          <a:prstGeom prst="roundRect">
            <a:avLst>
              <a:gd name="adj" fmla="val 50000"/>
            </a:avLst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DDB8F1AF-2504-2E2E-EED3-71D33AE2EFC4}"/>
              </a:ext>
            </a:extLst>
          </p:cNvPr>
          <p:cNvGrpSpPr/>
          <p:nvPr/>
        </p:nvGrpSpPr>
        <p:grpSpPr>
          <a:xfrm>
            <a:off x="531506" y="744535"/>
            <a:ext cx="5877675" cy="1249365"/>
            <a:chOff x="5803900" y="744535"/>
            <a:chExt cx="5877675" cy="1249365"/>
          </a:xfrm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98293273-295D-A6DD-42F0-36ECB78AD63B}"/>
                </a:ext>
              </a:extLst>
            </p:cNvPr>
            <p:cNvGrpSpPr/>
            <p:nvPr/>
          </p:nvGrpSpPr>
          <p:grpSpPr>
            <a:xfrm>
              <a:off x="5803900" y="744535"/>
              <a:ext cx="5877675" cy="1249365"/>
              <a:chOff x="5803900" y="1112835"/>
              <a:chExt cx="5877675" cy="1249365"/>
            </a:xfrm>
          </p:grpSpPr>
          <p:sp>
            <p:nvSpPr>
              <p:cNvPr id="13" name="Seta: Pentágono 12">
                <a:extLst>
                  <a:ext uri="{FF2B5EF4-FFF2-40B4-BE49-F238E27FC236}">
                    <a16:creationId xmlns:a16="http://schemas.microsoft.com/office/drawing/2014/main" id="{6F34A053-AB7B-89B7-D93C-79E6FFCC4416}"/>
                  </a:ext>
                </a:extLst>
              </p:cNvPr>
              <p:cNvSpPr/>
              <p:nvPr/>
            </p:nvSpPr>
            <p:spPr>
              <a:xfrm>
                <a:off x="5803900" y="1112835"/>
                <a:ext cx="5877675" cy="1249365"/>
              </a:xfrm>
              <a:prstGeom prst="homePlate">
                <a:avLst>
                  <a:gd name="adj" fmla="val 67281"/>
                </a:avLst>
              </a:prstGeom>
              <a:solidFill>
                <a:srgbClr val="C55A1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47207006-A162-9F8F-7DA8-EE40B0D12554}"/>
                  </a:ext>
                </a:extLst>
              </p:cNvPr>
              <p:cNvSpPr txBox="1"/>
              <p:nvPr/>
            </p:nvSpPr>
            <p:spPr>
              <a:xfrm rot="16200000">
                <a:off x="7408565" y="1275852"/>
                <a:ext cx="10414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5400" dirty="0">
                    <a:solidFill>
                      <a:schemeClr val="bg1"/>
                    </a:solidFill>
                    <a:latin typeface="Aptos" panose="020B0004020202020204" pitchFamily="34" charset="0"/>
                  </a:rPr>
                  <a:t>01</a:t>
                </a:r>
              </a:p>
            </p:txBody>
          </p:sp>
          <p:cxnSp>
            <p:nvCxnSpPr>
              <p:cNvPr id="16" name="Conector reto 15">
                <a:extLst>
                  <a:ext uri="{FF2B5EF4-FFF2-40B4-BE49-F238E27FC236}">
                    <a16:creationId xmlns:a16="http://schemas.microsoft.com/office/drawing/2014/main" id="{A86DCA81-21A0-48C0-88C1-CB4263D665AD}"/>
                  </a:ext>
                </a:extLst>
              </p:cNvPr>
              <p:cNvCxnSpPr/>
              <p:nvPr/>
            </p:nvCxnSpPr>
            <p:spPr>
              <a:xfrm>
                <a:off x="8441730" y="1286667"/>
                <a:ext cx="0" cy="901700"/>
              </a:xfrm>
              <a:prstGeom prst="line">
                <a:avLst/>
              </a:prstGeom>
              <a:ln w="571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5045D143-CEF6-4237-1297-32CD2E2C611A}"/>
                  </a:ext>
                </a:extLst>
              </p:cNvPr>
              <p:cNvSpPr txBox="1"/>
              <p:nvPr/>
            </p:nvSpPr>
            <p:spPr>
              <a:xfrm rot="16200000">
                <a:off x="9181548" y="706463"/>
                <a:ext cx="971550" cy="206210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pt-BR" sz="1600" dirty="0">
                    <a:solidFill>
                      <a:schemeClr val="bg1"/>
                    </a:solidFill>
                    <a:latin typeface="Aptos Display" panose="020B0004020202020204" pitchFamily="34" charset="0"/>
                  </a:rPr>
                  <a:t>RH de empresas que buscam funcionários capacitados </a:t>
                </a:r>
              </a:p>
            </p:txBody>
          </p:sp>
        </p:grpSp>
        <p:sp>
          <p:nvSpPr>
            <p:cNvPr id="32" name="Fluxograma: Conector 31">
              <a:extLst>
                <a:ext uri="{FF2B5EF4-FFF2-40B4-BE49-F238E27FC236}">
                  <a16:creationId xmlns:a16="http://schemas.microsoft.com/office/drawing/2014/main" id="{784493D7-332B-40C4-2799-9D9FDC54CE4F}"/>
                </a:ext>
              </a:extLst>
            </p:cNvPr>
            <p:cNvSpPr/>
            <p:nvPr/>
          </p:nvSpPr>
          <p:spPr>
            <a:xfrm rot="16200000">
              <a:off x="6247805" y="849076"/>
              <a:ext cx="1114666" cy="1040283"/>
            </a:xfrm>
            <a:prstGeom prst="flowChartConnector">
              <a:avLst/>
            </a:prstGeom>
            <a:blipFill dpi="0" rotWithShape="1">
              <a:blip r:embed="rId2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6401"/>
                        </a14:imgEffect>
                        <a14:imgEffect>
                          <a14:saturation sat="102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tx1"/>
              </a:solidFill>
            </a:ln>
            <a:effectLst>
              <a:outerShdw blurRad="317500" dist="203200" dir="2700000" algn="ctr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0CF6C5A2-42DE-F3E9-C000-91FE2D068574}"/>
              </a:ext>
            </a:extLst>
          </p:cNvPr>
          <p:cNvGrpSpPr/>
          <p:nvPr/>
        </p:nvGrpSpPr>
        <p:grpSpPr>
          <a:xfrm>
            <a:off x="-3428175" y="2829989"/>
            <a:ext cx="5877675" cy="1249365"/>
            <a:chOff x="5803899" y="2829989"/>
            <a:chExt cx="5877675" cy="1249365"/>
          </a:xfrm>
        </p:grpSpPr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6F3B2B60-D3BD-7FC2-EA56-F227CE1F92EB}"/>
                </a:ext>
              </a:extLst>
            </p:cNvPr>
            <p:cNvGrpSpPr/>
            <p:nvPr/>
          </p:nvGrpSpPr>
          <p:grpSpPr>
            <a:xfrm>
              <a:off x="5803899" y="2829989"/>
              <a:ext cx="5877675" cy="1249365"/>
              <a:chOff x="5803900" y="1112835"/>
              <a:chExt cx="5877675" cy="1249365"/>
            </a:xfrm>
          </p:grpSpPr>
          <p:sp>
            <p:nvSpPr>
              <p:cNvPr id="21" name="Seta: Pentágono 20">
                <a:extLst>
                  <a:ext uri="{FF2B5EF4-FFF2-40B4-BE49-F238E27FC236}">
                    <a16:creationId xmlns:a16="http://schemas.microsoft.com/office/drawing/2014/main" id="{A3E3D20E-EB0B-9A28-5DB2-261DC431F958}"/>
                  </a:ext>
                </a:extLst>
              </p:cNvPr>
              <p:cNvSpPr/>
              <p:nvPr/>
            </p:nvSpPr>
            <p:spPr>
              <a:xfrm>
                <a:off x="5803900" y="1112835"/>
                <a:ext cx="5877675" cy="1249365"/>
              </a:xfrm>
              <a:prstGeom prst="homePlate">
                <a:avLst>
                  <a:gd name="adj" fmla="val 67281"/>
                </a:avLst>
              </a:prstGeom>
              <a:solidFill>
                <a:srgbClr val="C55A1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5F1645AF-36CF-4D37-F3F4-C7F43B5CF90B}"/>
                  </a:ext>
                </a:extLst>
              </p:cNvPr>
              <p:cNvSpPr txBox="1"/>
              <p:nvPr/>
            </p:nvSpPr>
            <p:spPr>
              <a:xfrm rot="16200000">
                <a:off x="7497465" y="1275852"/>
                <a:ext cx="10414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5400" dirty="0">
                    <a:solidFill>
                      <a:schemeClr val="bg1"/>
                    </a:solidFill>
                    <a:latin typeface="Aptos" panose="020B0004020202020204" pitchFamily="34" charset="0"/>
                  </a:rPr>
                  <a:t>02</a:t>
                </a:r>
              </a:p>
            </p:txBody>
          </p:sp>
          <p:cxnSp>
            <p:nvCxnSpPr>
              <p:cNvPr id="23" name="Conector reto 22">
                <a:extLst>
                  <a:ext uri="{FF2B5EF4-FFF2-40B4-BE49-F238E27FC236}">
                    <a16:creationId xmlns:a16="http://schemas.microsoft.com/office/drawing/2014/main" id="{5ABD4016-FF2A-97BF-2BE0-E216AE601E09}"/>
                  </a:ext>
                </a:extLst>
              </p:cNvPr>
              <p:cNvCxnSpPr/>
              <p:nvPr/>
            </p:nvCxnSpPr>
            <p:spPr>
              <a:xfrm>
                <a:off x="8530630" y="1286667"/>
                <a:ext cx="0" cy="901700"/>
              </a:xfrm>
              <a:prstGeom prst="line">
                <a:avLst/>
              </a:prstGeom>
              <a:ln w="571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aixaDeTexto 24">
                <a:extLst>
                  <a:ext uri="{FF2B5EF4-FFF2-40B4-BE49-F238E27FC236}">
                    <a16:creationId xmlns:a16="http://schemas.microsoft.com/office/drawing/2014/main" id="{1B2D3F1B-1E26-9B65-EC80-674BCAA98C19}"/>
                  </a:ext>
                </a:extLst>
              </p:cNvPr>
              <p:cNvSpPr txBox="1"/>
              <p:nvPr/>
            </p:nvSpPr>
            <p:spPr>
              <a:xfrm rot="16200000">
                <a:off x="9181548" y="829573"/>
                <a:ext cx="971550" cy="181588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pt-BR" sz="1600" dirty="0">
                    <a:solidFill>
                      <a:schemeClr val="bg1"/>
                    </a:solidFill>
                    <a:latin typeface="Aptos Display" panose="020B0004020202020204" pitchFamily="34" charset="0"/>
                  </a:rPr>
                  <a:t>Pessoas cujo buscam entrar no mercado de trabalho</a:t>
                </a:r>
              </a:p>
            </p:txBody>
          </p:sp>
        </p:grpSp>
        <p:sp>
          <p:nvSpPr>
            <p:cNvPr id="36" name="Fluxograma: Conector 35">
              <a:extLst>
                <a:ext uri="{FF2B5EF4-FFF2-40B4-BE49-F238E27FC236}">
                  <a16:creationId xmlns:a16="http://schemas.microsoft.com/office/drawing/2014/main" id="{7D530247-E0F5-9A05-7624-0DD94C7A91A2}"/>
                </a:ext>
              </a:extLst>
            </p:cNvPr>
            <p:cNvSpPr/>
            <p:nvPr/>
          </p:nvSpPr>
          <p:spPr>
            <a:xfrm rot="16200000">
              <a:off x="6173318" y="2921773"/>
              <a:ext cx="1114666" cy="1065798"/>
            </a:xfrm>
            <a:prstGeom prst="flowChartConnector">
              <a:avLst/>
            </a:prstGeom>
            <a:blipFill dpi="0" rotWithShape="1">
              <a:blip r:embed="rId4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B1EC9AFD-C2AC-6C4D-9F06-EB2DFDB35052}"/>
              </a:ext>
            </a:extLst>
          </p:cNvPr>
          <p:cNvGrpSpPr/>
          <p:nvPr/>
        </p:nvGrpSpPr>
        <p:grpSpPr>
          <a:xfrm>
            <a:off x="-6011025" y="4915444"/>
            <a:ext cx="5877675" cy="1249365"/>
            <a:chOff x="5918200" y="4915444"/>
            <a:chExt cx="5877675" cy="1249365"/>
          </a:xfrm>
        </p:grpSpPr>
        <p:grpSp>
          <p:nvGrpSpPr>
            <p:cNvPr id="26" name="Agrupar 25">
              <a:extLst>
                <a:ext uri="{FF2B5EF4-FFF2-40B4-BE49-F238E27FC236}">
                  <a16:creationId xmlns:a16="http://schemas.microsoft.com/office/drawing/2014/main" id="{F0FA6474-3A0E-161B-B54A-B4BB07D477C8}"/>
                </a:ext>
              </a:extLst>
            </p:cNvPr>
            <p:cNvGrpSpPr/>
            <p:nvPr/>
          </p:nvGrpSpPr>
          <p:grpSpPr>
            <a:xfrm>
              <a:off x="5918200" y="4915444"/>
              <a:ext cx="5877675" cy="1249365"/>
              <a:chOff x="5803900" y="1112835"/>
              <a:chExt cx="5877675" cy="1249365"/>
            </a:xfrm>
          </p:grpSpPr>
          <p:sp>
            <p:nvSpPr>
              <p:cNvPr id="27" name="Seta: Pentágono 26">
                <a:extLst>
                  <a:ext uri="{FF2B5EF4-FFF2-40B4-BE49-F238E27FC236}">
                    <a16:creationId xmlns:a16="http://schemas.microsoft.com/office/drawing/2014/main" id="{3E00D157-CD08-AB73-D04E-E299D9A5F8F4}"/>
                  </a:ext>
                </a:extLst>
              </p:cNvPr>
              <p:cNvSpPr/>
              <p:nvPr/>
            </p:nvSpPr>
            <p:spPr>
              <a:xfrm>
                <a:off x="5803900" y="1112835"/>
                <a:ext cx="5877675" cy="1249365"/>
              </a:xfrm>
              <a:prstGeom prst="homePlate">
                <a:avLst>
                  <a:gd name="adj" fmla="val 67281"/>
                </a:avLst>
              </a:prstGeom>
              <a:solidFill>
                <a:srgbClr val="C55A1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CaixaDeTexto 27">
                <a:extLst>
                  <a:ext uri="{FF2B5EF4-FFF2-40B4-BE49-F238E27FC236}">
                    <a16:creationId xmlns:a16="http://schemas.microsoft.com/office/drawing/2014/main" id="{A994F3ED-A3ED-C283-C0F4-078FFDAB209B}"/>
                  </a:ext>
                </a:extLst>
              </p:cNvPr>
              <p:cNvSpPr txBox="1"/>
              <p:nvPr/>
            </p:nvSpPr>
            <p:spPr>
              <a:xfrm rot="16200000">
                <a:off x="7370465" y="1275852"/>
                <a:ext cx="10414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5400" dirty="0">
                    <a:solidFill>
                      <a:schemeClr val="bg1"/>
                    </a:solidFill>
                    <a:latin typeface="Aptos" panose="020B0004020202020204" pitchFamily="34" charset="0"/>
                  </a:rPr>
                  <a:t>03</a:t>
                </a:r>
              </a:p>
            </p:txBody>
          </p:sp>
          <p:cxnSp>
            <p:nvCxnSpPr>
              <p:cNvPr id="29" name="Conector reto 28">
                <a:extLst>
                  <a:ext uri="{FF2B5EF4-FFF2-40B4-BE49-F238E27FC236}">
                    <a16:creationId xmlns:a16="http://schemas.microsoft.com/office/drawing/2014/main" id="{A59D33F1-A1E2-E8AF-C510-E2040B9BE6CC}"/>
                  </a:ext>
                </a:extLst>
              </p:cNvPr>
              <p:cNvCxnSpPr/>
              <p:nvPr/>
            </p:nvCxnSpPr>
            <p:spPr>
              <a:xfrm>
                <a:off x="8403630" y="1286667"/>
                <a:ext cx="0" cy="901700"/>
              </a:xfrm>
              <a:prstGeom prst="line">
                <a:avLst/>
              </a:prstGeom>
              <a:ln w="571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0CA290EF-8A95-D6EC-BCDD-34C9AB15F4A7}"/>
                  </a:ext>
                </a:extLst>
              </p:cNvPr>
              <p:cNvSpPr txBox="1"/>
              <p:nvPr/>
            </p:nvSpPr>
            <p:spPr>
              <a:xfrm rot="16200000">
                <a:off x="9181548" y="583353"/>
                <a:ext cx="971550" cy="230832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just"/>
                <a:r>
                  <a:rPr lang="pt-BR" sz="1600" dirty="0">
                    <a:solidFill>
                      <a:schemeClr val="bg1"/>
                    </a:solidFill>
                    <a:latin typeface="Aptos Display" panose="020B0004020202020204" pitchFamily="34" charset="0"/>
                  </a:rPr>
                  <a:t>Qualquer pessoa que busca se realocar no mercado de trabalho </a:t>
                </a:r>
              </a:p>
            </p:txBody>
          </p:sp>
        </p:grpSp>
        <p:sp>
          <p:nvSpPr>
            <p:cNvPr id="37" name="Fluxograma: Conector 36">
              <a:extLst>
                <a:ext uri="{FF2B5EF4-FFF2-40B4-BE49-F238E27FC236}">
                  <a16:creationId xmlns:a16="http://schemas.microsoft.com/office/drawing/2014/main" id="{6E73C571-B926-23FC-D721-B3592EAF3BF8}"/>
                </a:ext>
              </a:extLst>
            </p:cNvPr>
            <p:cNvSpPr/>
            <p:nvPr/>
          </p:nvSpPr>
          <p:spPr>
            <a:xfrm rot="16200000">
              <a:off x="6286542" y="5074727"/>
              <a:ext cx="1037192" cy="1040284"/>
            </a:xfrm>
            <a:prstGeom prst="flowChartConnector">
              <a:avLst/>
            </a:prstGeom>
            <a:blipFill dpi="0" rotWithShape="1">
              <a:blip r:embed="rId5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" name="Retângulo 4">
            <a:extLst>
              <a:ext uri="{FF2B5EF4-FFF2-40B4-BE49-F238E27FC236}">
                <a16:creationId xmlns:a16="http://schemas.microsoft.com/office/drawing/2014/main" id="{5D20D30C-A4EE-3E75-6D7B-9632138DCD11}"/>
              </a:ext>
            </a:extLst>
          </p:cNvPr>
          <p:cNvSpPr/>
          <p:nvPr/>
        </p:nvSpPr>
        <p:spPr>
          <a:xfrm>
            <a:off x="-167268" y="-520700"/>
            <a:ext cx="8835426" cy="7810500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C8BC11D-5117-92AD-AFFB-EE2ACA3A5C7E}"/>
              </a:ext>
            </a:extLst>
          </p:cNvPr>
          <p:cNvSpPr txBox="1"/>
          <p:nvPr/>
        </p:nvSpPr>
        <p:spPr>
          <a:xfrm>
            <a:off x="3177487" y="1362309"/>
            <a:ext cx="46560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solidFill>
                  <a:schemeClr val="bg1"/>
                </a:solidFill>
                <a:latin typeface="Aptos Narrow" panose="020B0004020202020204" pitchFamily="34" charset="0"/>
              </a:rPr>
              <a:t>Nossos</a:t>
            </a:r>
            <a:endParaRPr lang="pt-BR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B396188-7892-A8BA-AF57-34CDCC4C6771}"/>
              </a:ext>
            </a:extLst>
          </p:cNvPr>
          <p:cNvSpPr/>
          <p:nvPr/>
        </p:nvSpPr>
        <p:spPr>
          <a:xfrm>
            <a:off x="4454388" y="1183151"/>
            <a:ext cx="1978775" cy="135745"/>
          </a:xfrm>
          <a:prstGeom prst="roundRect">
            <a:avLst>
              <a:gd name="adj" fmla="val 0"/>
            </a:avLst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8C3E588F-7C61-1973-89B9-AAEC99A6B6F2}"/>
              </a:ext>
            </a:extLst>
          </p:cNvPr>
          <p:cNvSpPr txBox="1"/>
          <p:nvPr/>
        </p:nvSpPr>
        <p:spPr>
          <a:xfrm>
            <a:off x="3312836" y="2239357"/>
            <a:ext cx="46560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kern="1200" dirty="0">
                <a:solidFill>
                  <a:srgbClr val="FFFFFF"/>
                </a:solidFill>
                <a:effectLst/>
                <a:latin typeface="Aptos Narrow" panose="020B0004020202020204" pitchFamily="34" charset="0"/>
                <a:ea typeface="+mn-ea"/>
                <a:cs typeface="+mn-cs"/>
              </a:rPr>
              <a:t>Principais</a:t>
            </a:r>
            <a:endParaRPr lang="pt-BR" sz="6600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1DEC4390-564D-7E83-1CC8-82C91995A6E3}"/>
              </a:ext>
            </a:extLst>
          </p:cNvPr>
          <p:cNvSpPr txBox="1"/>
          <p:nvPr/>
        </p:nvSpPr>
        <p:spPr>
          <a:xfrm>
            <a:off x="3230804" y="3119909"/>
            <a:ext cx="46560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kern="1200" dirty="0">
                <a:solidFill>
                  <a:srgbClr val="FFFFFF"/>
                </a:solidFill>
                <a:effectLst/>
                <a:latin typeface="Aptos Narrow" panose="020B0004020202020204" pitchFamily="34" charset="0"/>
                <a:ea typeface="+mn-ea"/>
                <a:cs typeface="+mn-cs"/>
              </a:rPr>
              <a:t>Clientes</a:t>
            </a:r>
            <a:endParaRPr lang="pt-BR" sz="6600" dirty="0">
              <a:solidFill>
                <a:schemeClr val="bg1"/>
              </a:solidFill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77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50" advTm="200">
        <p159:morph option="byObject"/>
      </p:transition>
    </mc:Choice>
    <mc:Fallback xmlns="">
      <p:transition advTm="2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318034D-F101-0DC2-6DD2-52FCC0A33BA9}"/>
              </a:ext>
            </a:extLst>
          </p:cNvPr>
          <p:cNvSpPr/>
          <p:nvPr/>
        </p:nvSpPr>
        <p:spPr>
          <a:xfrm>
            <a:off x="-191112" y="-56515"/>
            <a:ext cx="12458700" cy="6946900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42872DD1-D00E-43C2-BBDE-9D9371EDD27D}"/>
              </a:ext>
            </a:extLst>
          </p:cNvPr>
          <p:cNvGrpSpPr/>
          <p:nvPr/>
        </p:nvGrpSpPr>
        <p:grpSpPr>
          <a:xfrm rot="5400000">
            <a:off x="2615241" y="3027600"/>
            <a:ext cx="5878800" cy="1782000"/>
            <a:chOff x="5803900" y="744535"/>
            <a:chExt cx="5877675" cy="1249365"/>
          </a:xfrm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98293273-295D-A6DD-42F0-36ECB78AD63B}"/>
                </a:ext>
              </a:extLst>
            </p:cNvPr>
            <p:cNvGrpSpPr/>
            <p:nvPr/>
          </p:nvGrpSpPr>
          <p:grpSpPr>
            <a:xfrm>
              <a:off x="5803900" y="744535"/>
              <a:ext cx="5877675" cy="1249365"/>
              <a:chOff x="5803900" y="1112835"/>
              <a:chExt cx="5877675" cy="1249365"/>
            </a:xfrm>
          </p:grpSpPr>
          <p:sp>
            <p:nvSpPr>
              <p:cNvPr id="13" name="Seta: Pentágono 12">
                <a:extLst>
                  <a:ext uri="{FF2B5EF4-FFF2-40B4-BE49-F238E27FC236}">
                    <a16:creationId xmlns:a16="http://schemas.microsoft.com/office/drawing/2014/main" id="{6F34A053-AB7B-89B7-D93C-79E6FFCC4416}"/>
                  </a:ext>
                </a:extLst>
              </p:cNvPr>
              <p:cNvSpPr/>
              <p:nvPr/>
            </p:nvSpPr>
            <p:spPr>
              <a:xfrm>
                <a:off x="5803900" y="1112835"/>
                <a:ext cx="5877675" cy="1249365"/>
              </a:xfrm>
              <a:prstGeom prst="homePlate">
                <a:avLst>
                  <a:gd name="adj" fmla="val 67281"/>
                </a:avLst>
              </a:prstGeom>
              <a:solidFill>
                <a:srgbClr val="C55A1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id="{47207006-A162-9F8F-7DA8-EE40B0D12554}"/>
                  </a:ext>
                </a:extLst>
              </p:cNvPr>
              <p:cNvSpPr txBox="1"/>
              <p:nvPr/>
            </p:nvSpPr>
            <p:spPr>
              <a:xfrm rot="16200000">
                <a:off x="7621123" y="1275940"/>
                <a:ext cx="616106" cy="9231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5400" dirty="0">
                    <a:solidFill>
                      <a:schemeClr val="bg1"/>
                    </a:solidFill>
                    <a:latin typeface="Aptos" panose="020B0004020202020204" pitchFamily="34" charset="0"/>
                  </a:rPr>
                  <a:t>01</a:t>
                </a:r>
              </a:p>
            </p:txBody>
          </p:sp>
          <p:cxnSp>
            <p:nvCxnSpPr>
              <p:cNvPr id="16" name="Conector reto 15">
                <a:extLst>
                  <a:ext uri="{FF2B5EF4-FFF2-40B4-BE49-F238E27FC236}">
                    <a16:creationId xmlns:a16="http://schemas.microsoft.com/office/drawing/2014/main" id="{A86DCA81-21A0-48C0-88C1-CB4263D665A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990880" y="1737517"/>
                <a:ext cx="901700" cy="0"/>
              </a:xfrm>
              <a:prstGeom prst="line">
                <a:avLst/>
              </a:prstGeom>
              <a:ln w="571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5045D143-CEF6-4237-1297-32CD2E2C611A}"/>
                  </a:ext>
                </a:extLst>
              </p:cNvPr>
              <p:cNvSpPr txBox="1"/>
              <p:nvPr/>
            </p:nvSpPr>
            <p:spPr>
              <a:xfrm rot="16200000">
                <a:off x="9181548" y="998992"/>
                <a:ext cx="971550" cy="147704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pt-BR" dirty="0">
                    <a:solidFill>
                      <a:schemeClr val="bg1"/>
                    </a:solidFill>
                    <a:latin typeface="Aptos Display" panose="020B0004020202020204" pitchFamily="34" charset="0"/>
                  </a:rPr>
                  <a:t>RH de empresas que buscam funcionários capacitados </a:t>
                </a:r>
              </a:p>
            </p:txBody>
          </p:sp>
        </p:grpSp>
        <p:sp>
          <p:nvSpPr>
            <p:cNvPr id="32" name="Fluxograma: Conector 31">
              <a:extLst>
                <a:ext uri="{FF2B5EF4-FFF2-40B4-BE49-F238E27FC236}">
                  <a16:creationId xmlns:a16="http://schemas.microsoft.com/office/drawing/2014/main" id="{784493D7-332B-40C4-2799-9D9FDC54CE4F}"/>
                </a:ext>
              </a:extLst>
            </p:cNvPr>
            <p:cNvSpPr/>
            <p:nvPr/>
          </p:nvSpPr>
          <p:spPr>
            <a:xfrm rot="16200000">
              <a:off x="6247805" y="849076"/>
              <a:ext cx="1114666" cy="1040283"/>
            </a:xfrm>
            <a:prstGeom prst="flowChartConnector">
              <a:avLst/>
            </a:prstGeom>
            <a:blipFill dpi="0" rotWithShape="1">
              <a:blip r:embed="rId2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6401"/>
                        </a14:imgEffect>
                        <a14:imgEffect>
                          <a14:saturation sat="102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tx1"/>
              </a:solidFill>
            </a:ln>
            <a:effectLst>
              <a:outerShdw blurRad="317500" dist="203200" dir="2700000" algn="ctr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99E5E45-3F48-489D-8944-61C3D529E833}"/>
              </a:ext>
            </a:extLst>
          </p:cNvPr>
          <p:cNvGrpSpPr/>
          <p:nvPr/>
        </p:nvGrpSpPr>
        <p:grpSpPr>
          <a:xfrm rot="5400000">
            <a:off x="5383232" y="3059229"/>
            <a:ext cx="5877675" cy="1781513"/>
            <a:chOff x="5803899" y="2829989"/>
            <a:chExt cx="5877675" cy="1249365"/>
          </a:xfrm>
        </p:grpSpPr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6F3B2B60-D3BD-7FC2-EA56-F227CE1F92EB}"/>
                </a:ext>
              </a:extLst>
            </p:cNvPr>
            <p:cNvGrpSpPr/>
            <p:nvPr/>
          </p:nvGrpSpPr>
          <p:grpSpPr>
            <a:xfrm>
              <a:off x="5803899" y="2829989"/>
              <a:ext cx="5877675" cy="1249365"/>
              <a:chOff x="5803900" y="1112835"/>
              <a:chExt cx="5877675" cy="1249365"/>
            </a:xfrm>
          </p:grpSpPr>
          <p:sp>
            <p:nvSpPr>
              <p:cNvPr id="21" name="Seta: Pentágono 20">
                <a:extLst>
                  <a:ext uri="{FF2B5EF4-FFF2-40B4-BE49-F238E27FC236}">
                    <a16:creationId xmlns:a16="http://schemas.microsoft.com/office/drawing/2014/main" id="{A3E3D20E-EB0B-9A28-5DB2-261DC431F958}"/>
                  </a:ext>
                </a:extLst>
              </p:cNvPr>
              <p:cNvSpPr/>
              <p:nvPr/>
            </p:nvSpPr>
            <p:spPr>
              <a:xfrm>
                <a:off x="5803900" y="1112835"/>
                <a:ext cx="5877675" cy="1249365"/>
              </a:xfrm>
              <a:prstGeom prst="homePlate">
                <a:avLst>
                  <a:gd name="adj" fmla="val 67281"/>
                </a:avLst>
              </a:prstGeom>
              <a:solidFill>
                <a:srgbClr val="C55A1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5F1645AF-36CF-4D37-F3F4-C7F43B5CF90B}"/>
                  </a:ext>
                </a:extLst>
              </p:cNvPr>
              <p:cNvSpPr txBox="1"/>
              <p:nvPr/>
            </p:nvSpPr>
            <p:spPr>
              <a:xfrm rot="16200000">
                <a:off x="7710081" y="1310777"/>
                <a:ext cx="61616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5400" dirty="0">
                    <a:solidFill>
                      <a:schemeClr val="bg1"/>
                    </a:solidFill>
                    <a:latin typeface="Aptos" panose="020B0004020202020204" pitchFamily="34" charset="0"/>
                  </a:rPr>
                  <a:t>02</a:t>
                </a:r>
              </a:p>
            </p:txBody>
          </p:sp>
          <p:cxnSp>
            <p:nvCxnSpPr>
              <p:cNvPr id="23" name="Conector reto 22">
                <a:extLst>
                  <a:ext uri="{FF2B5EF4-FFF2-40B4-BE49-F238E27FC236}">
                    <a16:creationId xmlns:a16="http://schemas.microsoft.com/office/drawing/2014/main" id="{5ABD4016-FF2A-97BF-2BE0-E216AE601E09}"/>
                  </a:ext>
                </a:extLst>
              </p:cNvPr>
              <p:cNvCxnSpPr/>
              <p:nvPr/>
            </p:nvCxnSpPr>
            <p:spPr>
              <a:xfrm>
                <a:off x="8530630" y="1321592"/>
                <a:ext cx="0" cy="901700"/>
              </a:xfrm>
              <a:prstGeom prst="line">
                <a:avLst/>
              </a:prstGeom>
              <a:ln w="571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CaixaDeTexto 24">
                <a:extLst>
                  <a:ext uri="{FF2B5EF4-FFF2-40B4-BE49-F238E27FC236}">
                    <a16:creationId xmlns:a16="http://schemas.microsoft.com/office/drawing/2014/main" id="{1B2D3F1B-1E26-9B65-EC80-674BCAA98C19}"/>
                  </a:ext>
                </a:extLst>
              </p:cNvPr>
              <p:cNvSpPr txBox="1"/>
              <p:nvPr/>
            </p:nvSpPr>
            <p:spPr>
              <a:xfrm rot="16200000">
                <a:off x="9181548" y="998850"/>
                <a:ext cx="971550" cy="147732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pt-BR" dirty="0">
                    <a:solidFill>
                      <a:schemeClr val="bg1"/>
                    </a:solidFill>
                    <a:latin typeface="Aptos Display" panose="020B0004020202020204" pitchFamily="34" charset="0"/>
                  </a:rPr>
                  <a:t>Pessoas cujo buscam entrar no mercado de trabalho</a:t>
                </a:r>
              </a:p>
            </p:txBody>
          </p:sp>
        </p:grpSp>
        <p:sp>
          <p:nvSpPr>
            <p:cNvPr id="36" name="Fluxograma: Conector 35">
              <a:extLst>
                <a:ext uri="{FF2B5EF4-FFF2-40B4-BE49-F238E27FC236}">
                  <a16:creationId xmlns:a16="http://schemas.microsoft.com/office/drawing/2014/main" id="{7D530247-E0F5-9A05-7624-0DD94C7A91A2}"/>
                </a:ext>
              </a:extLst>
            </p:cNvPr>
            <p:cNvSpPr/>
            <p:nvPr/>
          </p:nvSpPr>
          <p:spPr>
            <a:xfrm rot="16200000">
              <a:off x="6173318" y="2921773"/>
              <a:ext cx="1114666" cy="1065798"/>
            </a:xfrm>
            <a:prstGeom prst="flowChartConnector">
              <a:avLst/>
            </a:prstGeom>
            <a:blipFill dpi="0" rotWithShape="1">
              <a:blip r:embed="rId4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FADA6746-1319-4C98-BBE9-6BA8ABF55171}"/>
              </a:ext>
            </a:extLst>
          </p:cNvPr>
          <p:cNvGrpSpPr/>
          <p:nvPr/>
        </p:nvGrpSpPr>
        <p:grpSpPr>
          <a:xfrm rot="5400000">
            <a:off x="8150660" y="3027038"/>
            <a:ext cx="5877675" cy="1782000"/>
            <a:chOff x="5918200" y="4915444"/>
            <a:chExt cx="5877675" cy="1249365"/>
          </a:xfrm>
        </p:grpSpPr>
        <p:grpSp>
          <p:nvGrpSpPr>
            <p:cNvPr id="26" name="Agrupar 25">
              <a:extLst>
                <a:ext uri="{FF2B5EF4-FFF2-40B4-BE49-F238E27FC236}">
                  <a16:creationId xmlns:a16="http://schemas.microsoft.com/office/drawing/2014/main" id="{F0FA6474-3A0E-161B-B54A-B4BB07D477C8}"/>
                </a:ext>
              </a:extLst>
            </p:cNvPr>
            <p:cNvGrpSpPr/>
            <p:nvPr/>
          </p:nvGrpSpPr>
          <p:grpSpPr>
            <a:xfrm>
              <a:off x="5918200" y="4915444"/>
              <a:ext cx="5877675" cy="1249365"/>
              <a:chOff x="5803900" y="1112835"/>
              <a:chExt cx="5877675" cy="1249365"/>
            </a:xfrm>
          </p:grpSpPr>
          <p:sp>
            <p:nvSpPr>
              <p:cNvPr id="27" name="Seta: Pentágono 26">
                <a:extLst>
                  <a:ext uri="{FF2B5EF4-FFF2-40B4-BE49-F238E27FC236}">
                    <a16:creationId xmlns:a16="http://schemas.microsoft.com/office/drawing/2014/main" id="{3E00D157-CD08-AB73-D04E-E299D9A5F8F4}"/>
                  </a:ext>
                </a:extLst>
              </p:cNvPr>
              <p:cNvSpPr/>
              <p:nvPr/>
            </p:nvSpPr>
            <p:spPr>
              <a:xfrm>
                <a:off x="5803900" y="1112835"/>
                <a:ext cx="5877675" cy="1249365"/>
              </a:xfrm>
              <a:prstGeom prst="homePlate">
                <a:avLst>
                  <a:gd name="adj" fmla="val 67281"/>
                </a:avLst>
              </a:prstGeom>
              <a:solidFill>
                <a:srgbClr val="C55A1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28" name="CaixaDeTexto 27">
                <a:extLst>
                  <a:ext uri="{FF2B5EF4-FFF2-40B4-BE49-F238E27FC236}">
                    <a16:creationId xmlns:a16="http://schemas.microsoft.com/office/drawing/2014/main" id="{A994F3ED-A3ED-C283-C0F4-078FFDAB209B}"/>
                  </a:ext>
                </a:extLst>
              </p:cNvPr>
              <p:cNvSpPr txBox="1"/>
              <p:nvPr/>
            </p:nvSpPr>
            <p:spPr>
              <a:xfrm rot="16200000">
                <a:off x="7556886" y="1310777"/>
                <a:ext cx="66856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5400" dirty="0">
                    <a:solidFill>
                      <a:schemeClr val="bg1"/>
                    </a:solidFill>
                    <a:latin typeface="Aptos" panose="020B0004020202020204" pitchFamily="34" charset="0"/>
                  </a:rPr>
                  <a:t>03</a:t>
                </a:r>
              </a:p>
            </p:txBody>
          </p:sp>
          <p:cxnSp>
            <p:nvCxnSpPr>
              <p:cNvPr id="29" name="Conector reto 28">
                <a:extLst>
                  <a:ext uri="{FF2B5EF4-FFF2-40B4-BE49-F238E27FC236}">
                    <a16:creationId xmlns:a16="http://schemas.microsoft.com/office/drawing/2014/main" id="{A59D33F1-A1E2-E8AF-C510-E2040B9BE6CC}"/>
                  </a:ext>
                </a:extLst>
              </p:cNvPr>
              <p:cNvCxnSpPr/>
              <p:nvPr/>
            </p:nvCxnSpPr>
            <p:spPr>
              <a:xfrm>
                <a:off x="8252878" y="1321592"/>
                <a:ext cx="0" cy="901700"/>
              </a:xfrm>
              <a:prstGeom prst="line">
                <a:avLst/>
              </a:prstGeom>
              <a:ln w="571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0CA290EF-8A95-D6EC-BCDD-34C9AB15F4A7}"/>
                  </a:ext>
                </a:extLst>
              </p:cNvPr>
              <p:cNvSpPr txBox="1"/>
              <p:nvPr/>
            </p:nvSpPr>
            <p:spPr>
              <a:xfrm rot="16200000">
                <a:off x="9008742" y="768022"/>
                <a:ext cx="971550" cy="193899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Aptos Display" panose="020B0004020202020204" pitchFamily="34" charset="0"/>
                  </a:rPr>
                  <a:t>Qualquer pessoa que busca se realocar no mercado de trabalho </a:t>
                </a:r>
              </a:p>
            </p:txBody>
          </p:sp>
        </p:grpSp>
        <p:sp>
          <p:nvSpPr>
            <p:cNvPr id="37" name="Fluxograma: Conector 36">
              <a:extLst>
                <a:ext uri="{FF2B5EF4-FFF2-40B4-BE49-F238E27FC236}">
                  <a16:creationId xmlns:a16="http://schemas.microsoft.com/office/drawing/2014/main" id="{6E73C571-B926-23FC-D721-B3592EAF3BF8}"/>
                </a:ext>
              </a:extLst>
            </p:cNvPr>
            <p:cNvSpPr/>
            <p:nvPr/>
          </p:nvSpPr>
          <p:spPr>
            <a:xfrm rot="16200000">
              <a:off x="6286542" y="5074727"/>
              <a:ext cx="1037192" cy="1040284"/>
            </a:xfrm>
            <a:prstGeom prst="flowChartConnector">
              <a:avLst/>
            </a:prstGeom>
            <a:blipFill dpi="0" rotWithShape="1">
              <a:blip r:embed="rId5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B396188-7892-A8BA-AF57-34CDCC4C6771}"/>
              </a:ext>
            </a:extLst>
          </p:cNvPr>
          <p:cNvSpPr/>
          <p:nvPr/>
        </p:nvSpPr>
        <p:spPr>
          <a:xfrm>
            <a:off x="-93110" y="1210181"/>
            <a:ext cx="1959019" cy="143437"/>
          </a:xfrm>
          <a:prstGeom prst="roundRect">
            <a:avLst>
              <a:gd name="adj" fmla="val 0"/>
            </a:avLst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91E0012F-B5FD-4471-B4CC-0E727ED04DCB}"/>
              </a:ext>
            </a:extLst>
          </p:cNvPr>
          <p:cNvGrpSpPr/>
          <p:nvPr/>
        </p:nvGrpSpPr>
        <p:grpSpPr>
          <a:xfrm>
            <a:off x="-798072" y="1185897"/>
            <a:ext cx="6340521" cy="2892442"/>
            <a:chOff x="-244521" y="1215648"/>
            <a:chExt cx="6340521" cy="2892442"/>
          </a:xfrm>
        </p:grpSpPr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CC8BC11D-5117-92AD-AFFB-EE2ACA3A5C7E}"/>
                </a:ext>
              </a:extLst>
            </p:cNvPr>
            <p:cNvSpPr txBox="1"/>
            <p:nvPr/>
          </p:nvSpPr>
          <p:spPr>
            <a:xfrm>
              <a:off x="-244521" y="1215648"/>
              <a:ext cx="465604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6600" dirty="0">
                  <a:solidFill>
                    <a:schemeClr val="bg1"/>
                  </a:solidFill>
                  <a:latin typeface="Aptos Narrow" panose="020B0004020202020204" pitchFamily="34" charset="0"/>
                </a:rPr>
                <a:t>Nossos</a:t>
              </a:r>
              <a:endParaRPr lang="pt-BR" dirty="0">
                <a:solidFill>
                  <a:schemeClr val="bg1"/>
                </a:solidFill>
                <a:latin typeface="Aptos Narrow" panose="020B0004020202020204" pitchFamily="34" charset="0"/>
              </a:endParaRP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8C3E588F-7C61-1973-89B9-AAEC99A6B6F2}"/>
                </a:ext>
              </a:extLst>
            </p:cNvPr>
            <p:cNvSpPr txBox="1"/>
            <p:nvPr/>
          </p:nvSpPr>
          <p:spPr>
            <a:xfrm>
              <a:off x="479380" y="2089914"/>
              <a:ext cx="465604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6600" kern="1200" dirty="0">
                  <a:solidFill>
                    <a:srgbClr val="FFFFFF"/>
                  </a:solidFill>
                  <a:effectLst/>
                  <a:latin typeface="Aptos Narrow" panose="020B0004020202020204" pitchFamily="34" charset="0"/>
                  <a:ea typeface="+mn-ea"/>
                  <a:cs typeface="+mn-cs"/>
                </a:rPr>
                <a:t>Principais</a:t>
              </a:r>
              <a:endParaRPr lang="pt-BR" sz="6600" dirty="0">
                <a:solidFill>
                  <a:schemeClr val="bg1"/>
                </a:solidFill>
                <a:latin typeface="Aptos Narrow" panose="020B0004020202020204" pitchFamily="34" charset="0"/>
              </a:endParaRP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1DEC4390-564D-7E83-1CC8-82C91995A6E3}"/>
                </a:ext>
              </a:extLst>
            </p:cNvPr>
            <p:cNvSpPr txBox="1"/>
            <p:nvPr/>
          </p:nvSpPr>
          <p:spPr>
            <a:xfrm>
              <a:off x="1439951" y="3000094"/>
              <a:ext cx="465604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6600" kern="1200" dirty="0">
                  <a:solidFill>
                    <a:srgbClr val="FFFFFF"/>
                  </a:solidFill>
                  <a:effectLst/>
                  <a:latin typeface="Aptos Narrow" panose="020B0004020202020204" pitchFamily="34" charset="0"/>
                  <a:ea typeface="+mn-ea"/>
                  <a:cs typeface="+mn-cs"/>
                </a:rPr>
                <a:t>Clientes</a:t>
              </a:r>
              <a:endParaRPr lang="pt-BR" sz="6600" dirty="0">
                <a:solidFill>
                  <a:schemeClr val="bg1"/>
                </a:solidFill>
                <a:latin typeface="Aptos Narrow" panose="020B0004020202020204" pitchFamily="34" charset="0"/>
              </a:endParaRPr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0BC1AE0D-6F83-2884-3954-B4F1561A7F66}"/>
              </a:ext>
            </a:extLst>
          </p:cNvPr>
          <p:cNvSpPr txBox="1"/>
          <p:nvPr/>
        </p:nvSpPr>
        <p:spPr>
          <a:xfrm>
            <a:off x="3789919" y="-5361516"/>
            <a:ext cx="735536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Descrição do Produto</a:t>
            </a:r>
            <a:endParaRPr lang="pt-BR" sz="6000" dirty="0"/>
          </a:p>
        </p:txBody>
      </p: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37649DF7-4F8A-4AA2-8DA5-058B49665480}"/>
              </a:ext>
            </a:extLst>
          </p:cNvPr>
          <p:cNvGrpSpPr/>
          <p:nvPr/>
        </p:nvGrpSpPr>
        <p:grpSpPr>
          <a:xfrm rot="5400000">
            <a:off x="2615242" y="2995653"/>
            <a:ext cx="5878800" cy="1782000"/>
            <a:chOff x="5803900" y="744535"/>
            <a:chExt cx="5877675" cy="1249365"/>
          </a:xfrm>
        </p:grpSpPr>
        <p:grpSp>
          <p:nvGrpSpPr>
            <p:cNvPr id="35" name="Agrupar 34">
              <a:extLst>
                <a:ext uri="{FF2B5EF4-FFF2-40B4-BE49-F238E27FC236}">
                  <a16:creationId xmlns:a16="http://schemas.microsoft.com/office/drawing/2014/main" id="{5FD49B0D-4655-4F3F-AA84-D48584554836}"/>
                </a:ext>
              </a:extLst>
            </p:cNvPr>
            <p:cNvGrpSpPr/>
            <p:nvPr/>
          </p:nvGrpSpPr>
          <p:grpSpPr>
            <a:xfrm>
              <a:off x="5803900" y="744535"/>
              <a:ext cx="5877675" cy="1249365"/>
              <a:chOff x="5803900" y="1112835"/>
              <a:chExt cx="5877675" cy="1249365"/>
            </a:xfrm>
          </p:grpSpPr>
          <p:sp>
            <p:nvSpPr>
              <p:cNvPr id="41" name="Seta: Pentágono 40">
                <a:extLst>
                  <a:ext uri="{FF2B5EF4-FFF2-40B4-BE49-F238E27FC236}">
                    <a16:creationId xmlns:a16="http://schemas.microsoft.com/office/drawing/2014/main" id="{9945ABEC-CA64-4421-B7F1-59703CEA0534}"/>
                  </a:ext>
                </a:extLst>
              </p:cNvPr>
              <p:cNvSpPr/>
              <p:nvPr/>
            </p:nvSpPr>
            <p:spPr>
              <a:xfrm>
                <a:off x="5803900" y="1112835"/>
                <a:ext cx="5877675" cy="1249365"/>
              </a:xfrm>
              <a:prstGeom prst="homePlate">
                <a:avLst>
                  <a:gd name="adj" fmla="val 67281"/>
                </a:avLst>
              </a:prstGeom>
              <a:solidFill>
                <a:srgbClr val="C55A1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42" name="CaixaDeTexto 41">
                <a:extLst>
                  <a:ext uri="{FF2B5EF4-FFF2-40B4-BE49-F238E27FC236}">
                    <a16:creationId xmlns:a16="http://schemas.microsoft.com/office/drawing/2014/main" id="{16D43BEA-A0F8-4A02-9F63-2AD63B1C5C02}"/>
                  </a:ext>
                </a:extLst>
              </p:cNvPr>
              <p:cNvSpPr txBox="1"/>
              <p:nvPr/>
            </p:nvSpPr>
            <p:spPr>
              <a:xfrm rot="16200000">
                <a:off x="7621123" y="1275940"/>
                <a:ext cx="616106" cy="9231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5400" dirty="0">
                    <a:solidFill>
                      <a:schemeClr val="bg1"/>
                    </a:solidFill>
                    <a:latin typeface="Aptos" panose="020B0004020202020204" pitchFamily="34" charset="0"/>
                  </a:rPr>
                  <a:t>01</a:t>
                </a:r>
              </a:p>
            </p:txBody>
          </p:sp>
          <p:cxnSp>
            <p:nvCxnSpPr>
              <p:cNvPr id="43" name="Conector reto 42">
                <a:extLst>
                  <a:ext uri="{FF2B5EF4-FFF2-40B4-BE49-F238E27FC236}">
                    <a16:creationId xmlns:a16="http://schemas.microsoft.com/office/drawing/2014/main" id="{028D7532-2D96-463A-A444-FE610A54277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816739" y="1737517"/>
                <a:ext cx="901700" cy="0"/>
              </a:xfrm>
              <a:prstGeom prst="line">
                <a:avLst/>
              </a:prstGeom>
              <a:ln w="571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CaixaDeTexto 43">
                <a:extLst>
                  <a:ext uri="{FF2B5EF4-FFF2-40B4-BE49-F238E27FC236}">
                    <a16:creationId xmlns:a16="http://schemas.microsoft.com/office/drawing/2014/main" id="{7EA3A2C2-A7BE-4C1D-AE41-CEA9C71F7F0B}"/>
                  </a:ext>
                </a:extLst>
              </p:cNvPr>
              <p:cNvSpPr txBox="1"/>
              <p:nvPr/>
            </p:nvSpPr>
            <p:spPr>
              <a:xfrm rot="16200000">
                <a:off x="9181546" y="768207"/>
                <a:ext cx="971550" cy="19386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Aptos Display" panose="020B0004020202020204" pitchFamily="34" charset="0"/>
                  </a:rPr>
                  <a:t>RH de empresas que buscam funcionário capacitado</a:t>
                </a:r>
              </a:p>
            </p:txBody>
          </p:sp>
        </p:grpSp>
        <p:sp>
          <p:nvSpPr>
            <p:cNvPr id="40" name="Fluxograma: Conector 39">
              <a:extLst>
                <a:ext uri="{FF2B5EF4-FFF2-40B4-BE49-F238E27FC236}">
                  <a16:creationId xmlns:a16="http://schemas.microsoft.com/office/drawing/2014/main" id="{12A0DCB2-0A3E-4618-BDF3-D6C705DC142D}"/>
                </a:ext>
              </a:extLst>
            </p:cNvPr>
            <p:cNvSpPr/>
            <p:nvPr/>
          </p:nvSpPr>
          <p:spPr>
            <a:xfrm rot="16200000">
              <a:off x="6247805" y="849076"/>
              <a:ext cx="1114666" cy="1040283"/>
            </a:xfrm>
            <a:prstGeom prst="flowChartConnector">
              <a:avLst/>
            </a:prstGeom>
            <a:blipFill dpi="0" rotWithShape="1">
              <a:blip r:embed="rId2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6401"/>
                        </a14:imgEffect>
                        <a14:imgEffect>
                          <a14:saturation sat="102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tx1"/>
              </a:solidFill>
            </a:ln>
            <a:effectLst>
              <a:outerShdw blurRad="317500" dist="203200" dir="2700000" algn="ctr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A9FEC38F-1DF4-4106-A7D3-E602857D113C}"/>
              </a:ext>
            </a:extLst>
          </p:cNvPr>
          <p:cNvGrpSpPr/>
          <p:nvPr/>
        </p:nvGrpSpPr>
        <p:grpSpPr>
          <a:xfrm rot="5400000">
            <a:off x="5383233" y="3027282"/>
            <a:ext cx="5877675" cy="1781513"/>
            <a:chOff x="5803899" y="2829989"/>
            <a:chExt cx="5877675" cy="1249365"/>
          </a:xfrm>
        </p:grpSpPr>
        <p:grpSp>
          <p:nvGrpSpPr>
            <p:cNvPr id="46" name="Agrupar 45">
              <a:extLst>
                <a:ext uri="{FF2B5EF4-FFF2-40B4-BE49-F238E27FC236}">
                  <a16:creationId xmlns:a16="http://schemas.microsoft.com/office/drawing/2014/main" id="{6C3DD364-17AC-4926-B555-3803E859E884}"/>
                </a:ext>
              </a:extLst>
            </p:cNvPr>
            <p:cNvGrpSpPr/>
            <p:nvPr/>
          </p:nvGrpSpPr>
          <p:grpSpPr>
            <a:xfrm>
              <a:off x="5803899" y="2829989"/>
              <a:ext cx="5877675" cy="1249365"/>
              <a:chOff x="5803900" y="1112835"/>
              <a:chExt cx="5877675" cy="1249365"/>
            </a:xfrm>
          </p:grpSpPr>
          <p:sp>
            <p:nvSpPr>
              <p:cNvPr id="48" name="Seta: Pentágono 47">
                <a:extLst>
                  <a:ext uri="{FF2B5EF4-FFF2-40B4-BE49-F238E27FC236}">
                    <a16:creationId xmlns:a16="http://schemas.microsoft.com/office/drawing/2014/main" id="{F70ED76D-0CBD-4518-AEF1-F55B2950014C}"/>
                  </a:ext>
                </a:extLst>
              </p:cNvPr>
              <p:cNvSpPr/>
              <p:nvPr/>
            </p:nvSpPr>
            <p:spPr>
              <a:xfrm>
                <a:off x="5803900" y="1112835"/>
                <a:ext cx="5877675" cy="1249365"/>
              </a:xfrm>
              <a:prstGeom prst="homePlate">
                <a:avLst>
                  <a:gd name="adj" fmla="val 67281"/>
                </a:avLst>
              </a:prstGeom>
              <a:solidFill>
                <a:srgbClr val="C55A1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9" name="CaixaDeTexto 48">
                <a:extLst>
                  <a:ext uri="{FF2B5EF4-FFF2-40B4-BE49-F238E27FC236}">
                    <a16:creationId xmlns:a16="http://schemas.microsoft.com/office/drawing/2014/main" id="{93D96768-5F9C-41CF-A287-134E0E09EFA5}"/>
                  </a:ext>
                </a:extLst>
              </p:cNvPr>
              <p:cNvSpPr txBox="1"/>
              <p:nvPr/>
            </p:nvSpPr>
            <p:spPr>
              <a:xfrm rot="16200000">
                <a:off x="7612107" y="1310777"/>
                <a:ext cx="61616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5400" dirty="0">
                    <a:solidFill>
                      <a:schemeClr val="bg1"/>
                    </a:solidFill>
                    <a:latin typeface="Aptos" panose="020B0004020202020204" pitchFamily="34" charset="0"/>
                  </a:rPr>
                  <a:t>02</a:t>
                </a:r>
              </a:p>
            </p:txBody>
          </p:sp>
          <p:cxnSp>
            <p:nvCxnSpPr>
              <p:cNvPr id="50" name="Conector reto 49">
                <a:extLst>
                  <a:ext uri="{FF2B5EF4-FFF2-40B4-BE49-F238E27FC236}">
                    <a16:creationId xmlns:a16="http://schemas.microsoft.com/office/drawing/2014/main" id="{AE0AE6D8-7299-4E46-899A-2CA37C4A9D6A}"/>
                  </a:ext>
                </a:extLst>
              </p:cNvPr>
              <p:cNvCxnSpPr/>
              <p:nvPr/>
            </p:nvCxnSpPr>
            <p:spPr>
              <a:xfrm>
                <a:off x="8236715" y="1321593"/>
                <a:ext cx="0" cy="901303"/>
              </a:xfrm>
              <a:prstGeom prst="line">
                <a:avLst/>
              </a:prstGeom>
              <a:ln w="571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CaixaDeTexto 50">
                <a:extLst>
                  <a:ext uri="{FF2B5EF4-FFF2-40B4-BE49-F238E27FC236}">
                    <a16:creationId xmlns:a16="http://schemas.microsoft.com/office/drawing/2014/main" id="{FEDD9DDE-4F5D-4315-9A64-727F9AAC4CB4}"/>
                  </a:ext>
                </a:extLst>
              </p:cNvPr>
              <p:cNvSpPr txBox="1"/>
              <p:nvPr/>
            </p:nvSpPr>
            <p:spPr>
              <a:xfrm rot="16200000">
                <a:off x="8974717" y="768022"/>
                <a:ext cx="971550" cy="193899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Aptos Display" panose="020B0004020202020204" pitchFamily="34" charset="0"/>
                  </a:rPr>
                  <a:t>Pessoas cujo buscam entrar no mercado de trabalho</a:t>
                </a:r>
              </a:p>
            </p:txBody>
          </p:sp>
        </p:grpSp>
        <p:sp>
          <p:nvSpPr>
            <p:cNvPr id="47" name="Fluxograma: Conector 46">
              <a:extLst>
                <a:ext uri="{FF2B5EF4-FFF2-40B4-BE49-F238E27FC236}">
                  <a16:creationId xmlns:a16="http://schemas.microsoft.com/office/drawing/2014/main" id="{C247FEC2-E28B-4FA4-9B31-3BD80DC78E45}"/>
                </a:ext>
              </a:extLst>
            </p:cNvPr>
            <p:cNvSpPr/>
            <p:nvPr/>
          </p:nvSpPr>
          <p:spPr>
            <a:xfrm rot="16200000">
              <a:off x="6173318" y="2921773"/>
              <a:ext cx="1114666" cy="1065798"/>
            </a:xfrm>
            <a:prstGeom prst="flowChartConnector">
              <a:avLst/>
            </a:prstGeom>
            <a:blipFill dpi="0" rotWithShape="1">
              <a:blip r:embed="rId4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19625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AA2BD377-0248-4250-974D-267C6F6B1D6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ADF4A6C-B8F2-71FA-03BD-7A5A0F8EF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225" y="825727"/>
            <a:ext cx="7905550" cy="5206546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BE83F4C2-C5F3-4219-9772-5526AB615D82}"/>
              </a:ext>
            </a:extLst>
          </p:cNvPr>
          <p:cNvSpPr/>
          <p:nvPr/>
        </p:nvSpPr>
        <p:spPr>
          <a:xfrm>
            <a:off x="1956386" y="5285779"/>
            <a:ext cx="8326292" cy="1881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0" strike="noStrike" spc="-1" dirty="0">
                <a:solidFill>
                  <a:srgbClr val="FFFFFF"/>
                </a:solidFill>
                <a:latin typeface="aptos"/>
              </a:rPr>
              <a:t>Sistema de Inovação e Avanço Socioeconômico</a:t>
            </a:r>
            <a:endParaRPr lang="pt-BR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23474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0" advClick="0">
        <p159:morph option="byObject"/>
      </p:transition>
    </mc:Choice>
    <mc:Fallback>
      <p:transition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DFBA99DC-E442-7F81-0D6F-270F91FD9473}"/>
              </a:ext>
            </a:extLst>
          </p:cNvPr>
          <p:cNvSpPr/>
          <p:nvPr/>
        </p:nvSpPr>
        <p:spPr>
          <a:xfrm>
            <a:off x="-89453" y="0"/>
            <a:ext cx="4096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203EC8F-78C8-34F9-B27B-E0705C4FB25F}"/>
              </a:ext>
            </a:extLst>
          </p:cNvPr>
          <p:cNvSpPr/>
          <p:nvPr/>
        </p:nvSpPr>
        <p:spPr>
          <a:xfrm>
            <a:off x="4007347" y="0"/>
            <a:ext cx="4204029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0DBA993-74CE-1D7A-08C7-63AACF3B423A}"/>
              </a:ext>
            </a:extLst>
          </p:cNvPr>
          <p:cNvSpPr/>
          <p:nvPr/>
        </p:nvSpPr>
        <p:spPr>
          <a:xfrm>
            <a:off x="8211376" y="-1"/>
            <a:ext cx="4096800" cy="68580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8471FF0-26F0-15EB-BFB7-BD0834B29397}"/>
              </a:ext>
            </a:extLst>
          </p:cNvPr>
          <p:cNvSpPr txBox="1"/>
          <p:nvPr/>
        </p:nvSpPr>
        <p:spPr>
          <a:xfrm>
            <a:off x="399320" y="2243087"/>
            <a:ext cx="31192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       Geral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62528F3-ED07-3D45-BC18-8E969A830B4B}"/>
              </a:ext>
            </a:extLst>
          </p:cNvPr>
          <p:cNvSpPr txBox="1"/>
          <p:nvPr/>
        </p:nvSpPr>
        <p:spPr>
          <a:xfrm>
            <a:off x="4366410" y="2250974"/>
            <a:ext cx="38449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   Específico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9D09A2D-1CB7-F69F-6F2F-C72C455C8242}"/>
              </a:ext>
            </a:extLst>
          </p:cNvPr>
          <p:cNvSpPr txBox="1"/>
          <p:nvPr/>
        </p:nvSpPr>
        <p:spPr>
          <a:xfrm>
            <a:off x="8570439" y="2377974"/>
            <a:ext cx="38449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Justificativa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79822D-114B-DDD6-E954-80DA6A8AF98E}"/>
              </a:ext>
            </a:extLst>
          </p:cNvPr>
          <p:cNvSpPr txBox="1"/>
          <p:nvPr/>
        </p:nvSpPr>
        <p:spPr>
          <a:xfrm>
            <a:off x="40257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01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07C43DA-F80D-2617-6261-E3C15BAA2119}"/>
              </a:ext>
            </a:extLst>
          </p:cNvPr>
          <p:cNvSpPr txBox="1"/>
          <p:nvPr/>
        </p:nvSpPr>
        <p:spPr>
          <a:xfrm>
            <a:off x="4403392" y="10801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02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FD1C3A8-6019-FB69-C6BD-DFEA8E1BF6FE}"/>
              </a:ext>
            </a:extLst>
          </p:cNvPr>
          <p:cNvSpPr txBox="1"/>
          <p:nvPr/>
        </p:nvSpPr>
        <p:spPr>
          <a:xfrm>
            <a:off x="8527868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03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5B76AA7-6D55-3313-FE64-63E06D9CF8A4}"/>
              </a:ext>
            </a:extLst>
          </p:cNvPr>
          <p:cNvSpPr txBox="1"/>
          <p:nvPr/>
        </p:nvSpPr>
        <p:spPr>
          <a:xfrm>
            <a:off x="1519461" y="-104347"/>
            <a:ext cx="735536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Descrição do Produto</a:t>
            </a:r>
            <a:endParaRPr lang="pt-BR" sz="6000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0EBCE4EE-2F4B-4935-9914-BC6FB267C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776" y="0"/>
            <a:ext cx="2196424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586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B203EC8F-78C8-34F9-B27B-E0705C4FB25F}"/>
              </a:ext>
            </a:extLst>
          </p:cNvPr>
          <p:cNvSpPr/>
          <p:nvPr/>
        </p:nvSpPr>
        <p:spPr>
          <a:xfrm>
            <a:off x="5990892" y="0"/>
            <a:ext cx="3198419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0DBA993-74CE-1D7A-08C7-63AACF3B423A}"/>
              </a:ext>
            </a:extLst>
          </p:cNvPr>
          <p:cNvSpPr/>
          <p:nvPr/>
        </p:nvSpPr>
        <p:spPr>
          <a:xfrm>
            <a:off x="9156700" y="-1"/>
            <a:ext cx="3151476" cy="68580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07C43DA-F80D-2617-6261-E3C15BAA2119}"/>
              </a:ext>
            </a:extLst>
          </p:cNvPr>
          <p:cNvSpPr txBox="1"/>
          <p:nvPr/>
        </p:nvSpPr>
        <p:spPr>
          <a:xfrm>
            <a:off x="6796351" y="10801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02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FD1C3A8-6019-FB69-C6BD-DFEA8E1BF6FE}"/>
              </a:ext>
            </a:extLst>
          </p:cNvPr>
          <p:cNvSpPr txBox="1"/>
          <p:nvPr/>
        </p:nvSpPr>
        <p:spPr>
          <a:xfrm>
            <a:off x="9938688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03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FBA99DC-E442-7F81-0D6F-270F91FD9473}"/>
              </a:ext>
            </a:extLst>
          </p:cNvPr>
          <p:cNvSpPr/>
          <p:nvPr/>
        </p:nvSpPr>
        <p:spPr>
          <a:xfrm>
            <a:off x="-89454" y="0"/>
            <a:ext cx="611732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8471FF0-26F0-15EB-BFB7-BD0834B29397}"/>
              </a:ext>
            </a:extLst>
          </p:cNvPr>
          <p:cNvSpPr txBox="1"/>
          <p:nvPr/>
        </p:nvSpPr>
        <p:spPr>
          <a:xfrm rot="21052620">
            <a:off x="1123851" y="1158818"/>
            <a:ext cx="31984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       Geral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79822D-114B-DDD6-E954-80DA6A8AF98E}"/>
              </a:ext>
            </a:extLst>
          </p:cNvPr>
          <p:cNvSpPr txBox="1"/>
          <p:nvPr/>
        </p:nvSpPr>
        <p:spPr>
          <a:xfrm rot="20519878">
            <a:off x="-10523" y="248549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solidFill>
                  <a:srgbClr val="C55A11"/>
                </a:solidFill>
                <a:latin typeface="Aptos Black" panose="020B0004020202020204" pitchFamily="34" charset="0"/>
              </a:rPr>
              <a:t>01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951D888-5DBC-1E5B-06CE-4B9E1EB5C984}"/>
              </a:ext>
            </a:extLst>
          </p:cNvPr>
          <p:cNvSpPr txBox="1"/>
          <p:nvPr/>
        </p:nvSpPr>
        <p:spPr>
          <a:xfrm>
            <a:off x="-6536" y="2656113"/>
            <a:ext cx="5830393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EE7821"/>
                </a:solidFill>
                <a:latin typeface="Aptos" panose="020B0004020202020204" pitchFamily="34" charset="0"/>
              </a:rPr>
              <a:t>Facilitação</a:t>
            </a:r>
            <a:r>
              <a:rPr lang="pt-BR" sz="3200" dirty="0">
                <a:latin typeface="Aptos" panose="020B0004020202020204" pitchFamily="34" charset="0"/>
              </a:rPr>
              <a:t> do recrutamento para candidatos e empresas.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EE7821"/>
                </a:solidFill>
                <a:latin typeface="Aptos" panose="020B0004020202020204" pitchFamily="34" charset="0"/>
              </a:rPr>
              <a:t>Correspondência</a:t>
            </a:r>
            <a:r>
              <a:rPr lang="pt-BR" sz="3200" dirty="0">
                <a:latin typeface="Aptos" panose="020B0004020202020204" pitchFamily="34" charset="0"/>
              </a:rPr>
              <a:t> de habilidades entre candidatos e empresas.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EE7821"/>
                </a:solidFill>
                <a:latin typeface="Aptos" panose="020B0004020202020204" pitchFamily="34" charset="0"/>
              </a:rPr>
              <a:t>Avaliação objetiva</a:t>
            </a:r>
            <a:r>
              <a:rPr lang="pt-BR" sz="3200" dirty="0">
                <a:latin typeface="Aptos" panose="020B0004020202020204" pitchFamily="34" charset="0"/>
              </a:rPr>
              <a:t> de habilidades e competências dos candidatos.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E5B9EDA-FD36-4DB1-BD5D-81D2FC539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776" y="0"/>
            <a:ext cx="2196424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15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DFBA99DC-E442-7F81-0D6F-270F91FD9473}"/>
              </a:ext>
            </a:extLst>
          </p:cNvPr>
          <p:cNvSpPr/>
          <p:nvPr/>
        </p:nvSpPr>
        <p:spPr>
          <a:xfrm>
            <a:off x="-89453" y="0"/>
            <a:ext cx="4096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203EC8F-78C8-34F9-B27B-E0705C4FB25F}"/>
              </a:ext>
            </a:extLst>
          </p:cNvPr>
          <p:cNvSpPr/>
          <p:nvPr/>
        </p:nvSpPr>
        <p:spPr>
          <a:xfrm>
            <a:off x="4007347" y="0"/>
            <a:ext cx="4204029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0DBA993-74CE-1D7A-08C7-63AACF3B423A}"/>
              </a:ext>
            </a:extLst>
          </p:cNvPr>
          <p:cNvSpPr/>
          <p:nvPr/>
        </p:nvSpPr>
        <p:spPr>
          <a:xfrm>
            <a:off x="8211376" y="-1"/>
            <a:ext cx="4096800" cy="68580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8471FF0-26F0-15EB-BFB7-BD0834B29397}"/>
              </a:ext>
            </a:extLst>
          </p:cNvPr>
          <p:cNvSpPr txBox="1"/>
          <p:nvPr/>
        </p:nvSpPr>
        <p:spPr>
          <a:xfrm>
            <a:off x="399320" y="2243087"/>
            <a:ext cx="31192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       Geral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62528F3-ED07-3D45-BC18-8E969A830B4B}"/>
              </a:ext>
            </a:extLst>
          </p:cNvPr>
          <p:cNvSpPr txBox="1"/>
          <p:nvPr/>
        </p:nvSpPr>
        <p:spPr>
          <a:xfrm>
            <a:off x="4366410" y="2250974"/>
            <a:ext cx="38449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   Específico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9D09A2D-1CB7-F69F-6F2F-C72C455C8242}"/>
              </a:ext>
            </a:extLst>
          </p:cNvPr>
          <p:cNvSpPr txBox="1"/>
          <p:nvPr/>
        </p:nvSpPr>
        <p:spPr>
          <a:xfrm>
            <a:off x="8570439" y="2377974"/>
            <a:ext cx="38449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Justificativa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79822D-114B-DDD6-E954-80DA6A8AF98E}"/>
              </a:ext>
            </a:extLst>
          </p:cNvPr>
          <p:cNvSpPr txBox="1"/>
          <p:nvPr/>
        </p:nvSpPr>
        <p:spPr>
          <a:xfrm>
            <a:off x="40257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01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07C43DA-F80D-2617-6261-E3C15BAA2119}"/>
              </a:ext>
            </a:extLst>
          </p:cNvPr>
          <p:cNvSpPr txBox="1"/>
          <p:nvPr/>
        </p:nvSpPr>
        <p:spPr>
          <a:xfrm>
            <a:off x="4403392" y="10801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02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FD1C3A8-6019-FB69-C6BD-DFEA8E1BF6FE}"/>
              </a:ext>
            </a:extLst>
          </p:cNvPr>
          <p:cNvSpPr txBox="1"/>
          <p:nvPr/>
        </p:nvSpPr>
        <p:spPr>
          <a:xfrm>
            <a:off x="8527868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03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5B76AA7-6D55-3313-FE64-63E06D9CF8A4}"/>
              </a:ext>
            </a:extLst>
          </p:cNvPr>
          <p:cNvSpPr txBox="1"/>
          <p:nvPr/>
        </p:nvSpPr>
        <p:spPr>
          <a:xfrm>
            <a:off x="1519461" y="-104347"/>
            <a:ext cx="735536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Descrição do Produto</a:t>
            </a:r>
            <a:endParaRPr lang="pt-BR" sz="6000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526AD99-76BA-4C51-8316-F0BDA3E7C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776" y="0"/>
            <a:ext cx="2196424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10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50">
        <p159:morph option="byObject"/>
      </p:transition>
    </mc:Choice>
    <mc:Fallback xmlns="">
      <p:transition advTm="5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B203EC8F-78C8-34F9-B27B-E0705C4FB25F}"/>
              </a:ext>
            </a:extLst>
          </p:cNvPr>
          <p:cNvSpPr/>
          <p:nvPr/>
        </p:nvSpPr>
        <p:spPr>
          <a:xfrm>
            <a:off x="3108968" y="0"/>
            <a:ext cx="6080344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0DBA993-74CE-1D7A-08C7-63AACF3B423A}"/>
              </a:ext>
            </a:extLst>
          </p:cNvPr>
          <p:cNvSpPr/>
          <p:nvPr/>
        </p:nvSpPr>
        <p:spPr>
          <a:xfrm>
            <a:off x="9156700" y="-1"/>
            <a:ext cx="3151476" cy="68580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FD1C3A8-6019-FB69-C6BD-DFEA8E1BF6FE}"/>
              </a:ext>
            </a:extLst>
          </p:cNvPr>
          <p:cNvSpPr txBox="1"/>
          <p:nvPr/>
        </p:nvSpPr>
        <p:spPr>
          <a:xfrm>
            <a:off x="9938688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03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FBA99DC-E442-7F81-0D6F-270F91FD9473}"/>
              </a:ext>
            </a:extLst>
          </p:cNvPr>
          <p:cNvSpPr/>
          <p:nvPr/>
        </p:nvSpPr>
        <p:spPr>
          <a:xfrm>
            <a:off x="-89453" y="0"/>
            <a:ext cx="31984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951D888-5DBC-1E5B-06CE-4B9E1EB5C984}"/>
              </a:ext>
            </a:extLst>
          </p:cNvPr>
          <p:cNvSpPr txBox="1"/>
          <p:nvPr/>
        </p:nvSpPr>
        <p:spPr>
          <a:xfrm>
            <a:off x="3621397" y="2972113"/>
            <a:ext cx="583039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EE7821"/>
                </a:solidFill>
                <a:latin typeface="Aptos" panose="020B0004020202020204" pitchFamily="34" charset="0"/>
              </a:rPr>
              <a:t>Simplificação </a:t>
            </a:r>
            <a:r>
              <a:rPr lang="pt-BR" sz="3200" dirty="0">
                <a:solidFill>
                  <a:srgbClr val="0D0D0D"/>
                </a:solidFill>
                <a:latin typeface="Aptos" panose="020B0004020202020204" pitchFamily="34" charset="0"/>
              </a:rPr>
              <a:t>do cadastro para vagas desejadas.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EE7821"/>
                </a:solidFill>
                <a:latin typeface="Aptos" panose="020B0004020202020204" pitchFamily="34" charset="0"/>
              </a:rPr>
              <a:t>Testes imparciais </a:t>
            </a:r>
            <a:r>
              <a:rPr lang="pt-BR" sz="3200" dirty="0">
                <a:solidFill>
                  <a:srgbClr val="0D0D0D"/>
                </a:solidFill>
                <a:latin typeface="Aptos" panose="020B0004020202020204" pitchFamily="34" charset="0"/>
              </a:rPr>
              <a:t>para avaliação dos candidatos.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EE7821"/>
                </a:solidFill>
                <a:latin typeface="Aptos" panose="020B0004020202020204" pitchFamily="34" charset="0"/>
              </a:rPr>
              <a:t>Redução da burocracia</a:t>
            </a:r>
            <a:r>
              <a:rPr lang="pt-BR" sz="3200" dirty="0">
                <a:solidFill>
                  <a:srgbClr val="0D0D0D"/>
                </a:solidFill>
                <a:latin typeface="Aptos" panose="020B0004020202020204" pitchFamily="34" charset="0"/>
              </a:rPr>
              <a:t> e agilidade no processo de candidatura.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6E962AD-601B-FC5A-396F-AA20ED1268A6}"/>
              </a:ext>
            </a:extLst>
          </p:cNvPr>
          <p:cNvSpPr txBox="1"/>
          <p:nvPr/>
        </p:nvSpPr>
        <p:spPr>
          <a:xfrm>
            <a:off x="716007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01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8CC1802-8077-9D8D-4A5D-E2C50C67E4D2}"/>
              </a:ext>
            </a:extLst>
          </p:cNvPr>
          <p:cNvSpPr txBox="1"/>
          <p:nvPr/>
        </p:nvSpPr>
        <p:spPr>
          <a:xfrm rot="20519878">
            <a:off x="3342277" y="248549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solidFill>
                  <a:srgbClr val="C55A11"/>
                </a:solidFill>
                <a:latin typeface="Aptos Black" panose="020B0004020202020204" pitchFamily="34" charset="0"/>
              </a:rPr>
              <a:t>02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C1C94B3-29FD-278E-1959-9CEBED9ADC18}"/>
              </a:ext>
            </a:extLst>
          </p:cNvPr>
          <p:cNvSpPr txBox="1"/>
          <p:nvPr/>
        </p:nvSpPr>
        <p:spPr>
          <a:xfrm rot="21052620">
            <a:off x="4462743" y="1143676"/>
            <a:ext cx="3389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Específico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DB7ADF44-E3A6-4EFF-B9DB-C72A9643D2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776" y="0"/>
            <a:ext cx="2196424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004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DFBA99DC-E442-7F81-0D6F-270F91FD9473}"/>
              </a:ext>
            </a:extLst>
          </p:cNvPr>
          <p:cNvSpPr/>
          <p:nvPr/>
        </p:nvSpPr>
        <p:spPr>
          <a:xfrm>
            <a:off x="-89453" y="0"/>
            <a:ext cx="4096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203EC8F-78C8-34F9-B27B-E0705C4FB25F}"/>
              </a:ext>
            </a:extLst>
          </p:cNvPr>
          <p:cNvSpPr/>
          <p:nvPr/>
        </p:nvSpPr>
        <p:spPr>
          <a:xfrm>
            <a:off x="4007347" y="0"/>
            <a:ext cx="4204029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0DBA993-74CE-1D7A-08C7-63AACF3B423A}"/>
              </a:ext>
            </a:extLst>
          </p:cNvPr>
          <p:cNvSpPr/>
          <p:nvPr/>
        </p:nvSpPr>
        <p:spPr>
          <a:xfrm>
            <a:off x="8211376" y="-1"/>
            <a:ext cx="4096800" cy="68580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8471FF0-26F0-15EB-BFB7-BD0834B29397}"/>
              </a:ext>
            </a:extLst>
          </p:cNvPr>
          <p:cNvSpPr txBox="1"/>
          <p:nvPr/>
        </p:nvSpPr>
        <p:spPr>
          <a:xfrm>
            <a:off x="399320" y="2243087"/>
            <a:ext cx="31192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       Geral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62528F3-ED07-3D45-BC18-8E969A830B4B}"/>
              </a:ext>
            </a:extLst>
          </p:cNvPr>
          <p:cNvSpPr txBox="1"/>
          <p:nvPr/>
        </p:nvSpPr>
        <p:spPr>
          <a:xfrm>
            <a:off x="4366410" y="2250974"/>
            <a:ext cx="38449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   Específico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9D09A2D-1CB7-F69F-6F2F-C72C455C8242}"/>
              </a:ext>
            </a:extLst>
          </p:cNvPr>
          <p:cNvSpPr txBox="1"/>
          <p:nvPr/>
        </p:nvSpPr>
        <p:spPr>
          <a:xfrm>
            <a:off x="8570439" y="2377974"/>
            <a:ext cx="38449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Justificativa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79822D-114B-DDD6-E954-80DA6A8AF98E}"/>
              </a:ext>
            </a:extLst>
          </p:cNvPr>
          <p:cNvSpPr txBox="1"/>
          <p:nvPr/>
        </p:nvSpPr>
        <p:spPr>
          <a:xfrm>
            <a:off x="40257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01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07C43DA-F80D-2617-6261-E3C15BAA2119}"/>
              </a:ext>
            </a:extLst>
          </p:cNvPr>
          <p:cNvSpPr txBox="1"/>
          <p:nvPr/>
        </p:nvSpPr>
        <p:spPr>
          <a:xfrm>
            <a:off x="4403392" y="10801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02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FD1C3A8-6019-FB69-C6BD-DFEA8E1BF6FE}"/>
              </a:ext>
            </a:extLst>
          </p:cNvPr>
          <p:cNvSpPr txBox="1"/>
          <p:nvPr/>
        </p:nvSpPr>
        <p:spPr>
          <a:xfrm>
            <a:off x="8527868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03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5B76AA7-6D55-3313-FE64-63E06D9CF8A4}"/>
              </a:ext>
            </a:extLst>
          </p:cNvPr>
          <p:cNvSpPr txBox="1"/>
          <p:nvPr/>
        </p:nvSpPr>
        <p:spPr>
          <a:xfrm>
            <a:off x="1519461" y="-104347"/>
            <a:ext cx="735536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Descrição do Produto</a:t>
            </a:r>
            <a:endParaRPr lang="pt-BR" sz="6000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A126CFBE-6A70-4E88-AC8C-F7C158055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776" y="0"/>
            <a:ext cx="2196424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05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50">
        <p159:morph option="byObject"/>
      </p:transition>
    </mc:Choice>
    <mc:Fallback xmlns="">
      <p:transition advTm="5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CE706ED4-D960-7BB2-08E1-8D5B3281C9C7}"/>
              </a:ext>
            </a:extLst>
          </p:cNvPr>
          <p:cNvSpPr/>
          <p:nvPr/>
        </p:nvSpPr>
        <p:spPr>
          <a:xfrm>
            <a:off x="-133352" y="-7050570"/>
            <a:ext cx="12325351" cy="681544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89279E3C-2D6A-4B01-A91B-055415A83540}"/>
              </a:ext>
            </a:extLst>
          </p:cNvPr>
          <p:cNvSpPr/>
          <p:nvPr/>
        </p:nvSpPr>
        <p:spPr>
          <a:xfrm>
            <a:off x="556223" y="3181324"/>
            <a:ext cx="2133600" cy="1929414"/>
          </a:xfrm>
          <a:prstGeom prst="ellipse">
            <a:avLst/>
          </a:prstGeom>
          <a:noFill/>
          <a:ln w="69850"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Arco 5">
            <a:extLst>
              <a:ext uri="{FF2B5EF4-FFF2-40B4-BE49-F238E27FC236}">
                <a16:creationId xmlns:a16="http://schemas.microsoft.com/office/drawing/2014/main" id="{E542D6E7-A744-4B2B-A64E-15760077606B}"/>
              </a:ext>
            </a:extLst>
          </p:cNvPr>
          <p:cNvSpPr/>
          <p:nvPr/>
        </p:nvSpPr>
        <p:spPr>
          <a:xfrm>
            <a:off x="562740" y="3175907"/>
            <a:ext cx="2110685" cy="1845966"/>
          </a:xfrm>
          <a:prstGeom prst="arc">
            <a:avLst>
              <a:gd name="adj1" fmla="val 10605749"/>
              <a:gd name="adj2" fmla="val 0"/>
            </a:avLst>
          </a:prstGeom>
          <a:ln w="69850" cap="rnd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2E8F1E94-7BFC-41B5-9195-B5B22BD215D5}"/>
              </a:ext>
            </a:extLst>
          </p:cNvPr>
          <p:cNvSpPr/>
          <p:nvPr/>
        </p:nvSpPr>
        <p:spPr>
          <a:xfrm>
            <a:off x="1371463" y="2958164"/>
            <a:ext cx="503120" cy="44631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CED922D4-6E48-48D8-B400-69B00AA687D0}"/>
              </a:ext>
            </a:extLst>
          </p:cNvPr>
          <p:cNvGrpSpPr/>
          <p:nvPr/>
        </p:nvGrpSpPr>
        <p:grpSpPr>
          <a:xfrm>
            <a:off x="1066330" y="3681694"/>
            <a:ext cx="1113386" cy="928673"/>
            <a:chOff x="1597025" y="2902403"/>
            <a:chExt cx="1517651" cy="1332594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A47CD827-ED9D-40A8-A245-9A88C1DC098A}"/>
                </a:ext>
              </a:extLst>
            </p:cNvPr>
            <p:cNvSpPr/>
            <p:nvPr/>
          </p:nvSpPr>
          <p:spPr>
            <a:xfrm>
              <a:off x="1597025" y="2902403"/>
              <a:ext cx="1517651" cy="133259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pic>
          <p:nvPicPr>
            <p:cNvPr id="10" name="Gráfico 9" descr="Banco de dados">
              <a:extLst>
                <a:ext uri="{FF2B5EF4-FFF2-40B4-BE49-F238E27FC236}">
                  <a16:creationId xmlns:a16="http://schemas.microsoft.com/office/drawing/2014/main" id="{1B119DC1-60DB-4664-A352-3E8BD5BD51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98650" y="3111500"/>
              <a:ext cx="914400" cy="914400"/>
            </a:xfrm>
            <a:prstGeom prst="rect">
              <a:avLst/>
            </a:prstGeom>
          </p:spPr>
        </p:pic>
      </p:grp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544C5F4-9E64-48CD-9DA4-FA597F3A734E}"/>
              </a:ext>
            </a:extLst>
          </p:cNvPr>
          <p:cNvSpPr txBox="1"/>
          <p:nvPr/>
        </p:nvSpPr>
        <p:spPr>
          <a:xfrm>
            <a:off x="254365" y="5229855"/>
            <a:ext cx="22934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ptos Black" panose="020B0004020202020204" pitchFamily="34" charset="0"/>
              </a:rPr>
              <a:t> </a:t>
            </a:r>
            <a:r>
              <a:rPr lang="pt-BR" b="1" dirty="0">
                <a:latin typeface="Aptos Black" panose="020B0004020202020204" pitchFamily="34" charset="0"/>
              </a:rPr>
              <a:t>DAVI BRITO JR</a:t>
            </a:r>
          </a:p>
          <a:p>
            <a:pPr algn="ctr"/>
            <a:r>
              <a:rPr lang="pt-BR" sz="1400" dirty="0">
                <a:latin typeface="Aptos Display" panose="020B0004020202020204" pitchFamily="34" charset="0"/>
                <a:cs typeface="Arial" panose="020B0604020202020204" pitchFamily="34" charset="0"/>
              </a:rPr>
              <a:t>Desenvolvedor Back-</a:t>
            </a:r>
            <a:r>
              <a:rPr lang="pt-BR" sz="1400" dirty="0" err="1">
                <a:latin typeface="Aptos Display" panose="020B0004020202020204" pitchFamily="34" charset="0"/>
                <a:cs typeface="Arial" panose="020B0604020202020204" pitchFamily="34" charset="0"/>
              </a:rPr>
              <a:t>End</a:t>
            </a:r>
            <a:endParaRPr lang="pt-BR" sz="1400" dirty="0">
              <a:latin typeface="Aptos Display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Elipse 66">
            <a:extLst>
              <a:ext uri="{FF2B5EF4-FFF2-40B4-BE49-F238E27FC236}">
                <a16:creationId xmlns:a16="http://schemas.microsoft.com/office/drawing/2014/main" id="{CF50AF8C-AC43-4F69-AB94-888D315B5344}"/>
              </a:ext>
            </a:extLst>
          </p:cNvPr>
          <p:cNvSpPr/>
          <p:nvPr/>
        </p:nvSpPr>
        <p:spPr>
          <a:xfrm>
            <a:off x="2683306" y="3132161"/>
            <a:ext cx="2133600" cy="1929414"/>
          </a:xfrm>
          <a:prstGeom prst="ellipse">
            <a:avLst/>
          </a:prstGeom>
          <a:noFill/>
          <a:ln w="69850"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8" name="Arco 67">
            <a:extLst>
              <a:ext uri="{FF2B5EF4-FFF2-40B4-BE49-F238E27FC236}">
                <a16:creationId xmlns:a16="http://schemas.microsoft.com/office/drawing/2014/main" id="{0494FA4A-76F5-4110-92A9-331DC31B1B83}"/>
              </a:ext>
            </a:extLst>
          </p:cNvPr>
          <p:cNvSpPr/>
          <p:nvPr/>
        </p:nvSpPr>
        <p:spPr>
          <a:xfrm>
            <a:off x="2682586" y="3189190"/>
            <a:ext cx="2134320" cy="1877802"/>
          </a:xfrm>
          <a:prstGeom prst="arc">
            <a:avLst>
              <a:gd name="adj1" fmla="val 21446927"/>
              <a:gd name="adj2" fmla="val 10772966"/>
            </a:avLst>
          </a:prstGeom>
          <a:ln w="69850" cap="rnd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054B37DD-1982-4114-9988-73F32B60024A}"/>
              </a:ext>
            </a:extLst>
          </p:cNvPr>
          <p:cNvSpPr/>
          <p:nvPr/>
        </p:nvSpPr>
        <p:spPr>
          <a:xfrm>
            <a:off x="3498546" y="2909001"/>
            <a:ext cx="503120" cy="44631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2</a:t>
            </a:r>
          </a:p>
        </p:txBody>
      </p:sp>
      <p:grpSp>
        <p:nvGrpSpPr>
          <p:cNvPr id="70" name="Agrupar 69">
            <a:extLst>
              <a:ext uri="{FF2B5EF4-FFF2-40B4-BE49-F238E27FC236}">
                <a16:creationId xmlns:a16="http://schemas.microsoft.com/office/drawing/2014/main" id="{D0525B7B-3472-46D2-BF8E-B510CC264AC7}"/>
              </a:ext>
            </a:extLst>
          </p:cNvPr>
          <p:cNvGrpSpPr/>
          <p:nvPr/>
        </p:nvGrpSpPr>
        <p:grpSpPr>
          <a:xfrm>
            <a:off x="3193413" y="3632531"/>
            <a:ext cx="1113386" cy="928673"/>
            <a:chOff x="1597025" y="2902403"/>
            <a:chExt cx="1517651" cy="1332594"/>
          </a:xfrm>
        </p:grpSpPr>
        <p:sp>
          <p:nvSpPr>
            <p:cNvPr id="71" name="Elipse 70">
              <a:extLst>
                <a:ext uri="{FF2B5EF4-FFF2-40B4-BE49-F238E27FC236}">
                  <a16:creationId xmlns:a16="http://schemas.microsoft.com/office/drawing/2014/main" id="{5AEF41E9-EA6C-444E-8B61-46DF9595FDEE}"/>
                </a:ext>
              </a:extLst>
            </p:cNvPr>
            <p:cNvSpPr/>
            <p:nvPr/>
          </p:nvSpPr>
          <p:spPr>
            <a:xfrm>
              <a:off x="1597025" y="2902403"/>
              <a:ext cx="1517651" cy="133259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pic>
          <p:nvPicPr>
            <p:cNvPr id="72" name="Gráfico 71" descr="Banco de dados">
              <a:extLst>
                <a:ext uri="{FF2B5EF4-FFF2-40B4-BE49-F238E27FC236}">
                  <a16:creationId xmlns:a16="http://schemas.microsoft.com/office/drawing/2014/main" id="{A8B21C30-F00B-4694-AE83-6C4E48188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98649" y="3111500"/>
              <a:ext cx="914400" cy="914400"/>
            </a:xfrm>
            <a:prstGeom prst="rect">
              <a:avLst/>
            </a:prstGeom>
          </p:spPr>
        </p:pic>
      </p:grp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2A25FEEA-F8B4-4C72-B7DF-0BA645068DDD}"/>
              </a:ext>
            </a:extLst>
          </p:cNvPr>
          <p:cNvSpPr txBox="1"/>
          <p:nvPr/>
        </p:nvSpPr>
        <p:spPr>
          <a:xfrm>
            <a:off x="2510116" y="5239903"/>
            <a:ext cx="22934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dirty="0">
                <a:latin typeface="Aptos Black" panose="020B0004020202020204" pitchFamily="34" charset="0"/>
              </a:rPr>
              <a:t> </a:t>
            </a:r>
            <a:r>
              <a:rPr lang="pt-BR" dirty="0">
                <a:solidFill>
                  <a:prstClr val="black"/>
                </a:solidFill>
                <a:latin typeface="Aptos Black" panose="020B0004020202020204" pitchFamily="34" charset="0"/>
              </a:rPr>
              <a:t> </a:t>
            </a:r>
            <a:r>
              <a:rPr lang="pt-BR" b="1" dirty="0">
                <a:solidFill>
                  <a:prstClr val="black"/>
                </a:solidFill>
                <a:latin typeface="Aptos Black" panose="020B0004020202020204" pitchFamily="34" charset="0"/>
              </a:rPr>
              <a:t>ERIC PENERES</a:t>
            </a:r>
          </a:p>
          <a:p>
            <a:pPr lvl="0" algn="ctr"/>
            <a:r>
              <a:rPr lang="pt-BR" sz="1400" dirty="0">
                <a:solidFill>
                  <a:prstClr val="black"/>
                </a:solidFill>
                <a:latin typeface="Aptos Display" panose="020B0004020202020204" pitchFamily="34" charset="0"/>
                <a:cs typeface="Arial" panose="020B0604020202020204" pitchFamily="34" charset="0"/>
              </a:rPr>
              <a:t>Desenvolvedor Back-</a:t>
            </a:r>
            <a:r>
              <a:rPr lang="pt-BR" sz="1400" dirty="0" err="1">
                <a:solidFill>
                  <a:prstClr val="black"/>
                </a:solidFill>
                <a:latin typeface="Aptos Display" panose="020B0004020202020204" pitchFamily="34" charset="0"/>
                <a:cs typeface="Arial" panose="020B0604020202020204" pitchFamily="34" charset="0"/>
              </a:rPr>
              <a:t>End</a:t>
            </a:r>
            <a:endParaRPr lang="pt-BR" sz="1400" dirty="0">
              <a:solidFill>
                <a:prstClr val="black"/>
              </a:solidFill>
              <a:latin typeface="Aptos Display" panose="020B0004020202020204" pitchFamily="34" charset="0"/>
              <a:cs typeface="Arial" panose="020B0604020202020204" pitchFamily="34" charset="0"/>
            </a:endParaRPr>
          </a:p>
          <a:p>
            <a:endParaRPr lang="pt-BR" dirty="0">
              <a:latin typeface="Aptos Black" panose="020B0004020202020204" pitchFamily="34" charset="0"/>
            </a:endParaRPr>
          </a:p>
        </p:txBody>
      </p:sp>
      <p:sp>
        <p:nvSpPr>
          <p:cNvPr id="74" name="Elipse 73">
            <a:extLst>
              <a:ext uri="{FF2B5EF4-FFF2-40B4-BE49-F238E27FC236}">
                <a16:creationId xmlns:a16="http://schemas.microsoft.com/office/drawing/2014/main" id="{8076A367-0D1F-4F44-8C5B-8FB7E0A41EF0}"/>
              </a:ext>
            </a:extLst>
          </p:cNvPr>
          <p:cNvSpPr/>
          <p:nvPr/>
        </p:nvSpPr>
        <p:spPr>
          <a:xfrm>
            <a:off x="4826787" y="3071117"/>
            <a:ext cx="2133600" cy="1929414"/>
          </a:xfrm>
          <a:prstGeom prst="ellipse">
            <a:avLst/>
          </a:prstGeom>
          <a:noFill/>
          <a:ln w="69850"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Arco 74">
            <a:extLst>
              <a:ext uri="{FF2B5EF4-FFF2-40B4-BE49-F238E27FC236}">
                <a16:creationId xmlns:a16="http://schemas.microsoft.com/office/drawing/2014/main" id="{65ACE5E8-F00A-4F20-A7AF-9CC2947EB972}"/>
              </a:ext>
            </a:extLst>
          </p:cNvPr>
          <p:cNvSpPr/>
          <p:nvPr/>
        </p:nvSpPr>
        <p:spPr>
          <a:xfrm>
            <a:off x="4815804" y="3089607"/>
            <a:ext cx="2127465" cy="1738692"/>
          </a:xfrm>
          <a:prstGeom prst="arc">
            <a:avLst>
              <a:gd name="adj1" fmla="val 10528124"/>
              <a:gd name="adj2" fmla="val 0"/>
            </a:avLst>
          </a:prstGeom>
          <a:ln w="69850" cap="rnd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6" name="Elipse 75">
            <a:extLst>
              <a:ext uri="{FF2B5EF4-FFF2-40B4-BE49-F238E27FC236}">
                <a16:creationId xmlns:a16="http://schemas.microsoft.com/office/drawing/2014/main" id="{D2DE6A85-18FA-4679-A3B6-71619A12E962}"/>
              </a:ext>
            </a:extLst>
          </p:cNvPr>
          <p:cNvSpPr/>
          <p:nvPr/>
        </p:nvSpPr>
        <p:spPr>
          <a:xfrm>
            <a:off x="5642027" y="2847957"/>
            <a:ext cx="503120" cy="44631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3</a:t>
            </a:r>
          </a:p>
        </p:txBody>
      </p:sp>
      <p:grpSp>
        <p:nvGrpSpPr>
          <p:cNvPr id="77" name="Agrupar 76">
            <a:extLst>
              <a:ext uri="{FF2B5EF4-FFF2-40B4-BE49-F238E27FC236}">
                <a16:creationId xmlns:a16="http://schemas.microsoft.com/office/drawing/2014/main" id="{EC22CC67-0854-47CF-955D-81E4FCE4DFF6}"/>
              </a:ext>
            </a:extLst>
          </p:cNvPr>
          <p:cNvGrpSpPr/>
          <p:nvPr/>
        </p:nvGrpSpPr>
        <p:grpSpPr>
          <a:xfrm>
            <a:off x="5336894" y="3571487"/>
            <a:ext cx="1113386" cy="928673"/>
            <a:chOff x="1597025" y="2902403"/>
            <a:chExt cx="1517651" cy="1332594"/>
          </a:xfrm>
        </p:grpSpPr>
        <p:sp>
          <p:nvSpPr>
            <p:cNvPr id="78" name="Elipse 77">
              <a:extLst>
                <a:ext uri="{FF2B5EF4-FFF2-40B4-BE49-F238E27FC236}">
                  <a16:creationId xmlns:a16="http://schemas.microsoft.com/office/drawing/2014/main" id="{546D116D-6549-4EB6-837F-DEFF199424F0}"/>
                </a:ext>
              </a:extLst>
            </p:cNvPr>
            <p:cNvSpPr/>
            <p:nvPr/>
          </p:nvSpPr>
          <p:spPr>
            <a:xfrm>
              <a:off x="1597025" y="2902403"/>
              <a:ext cx="1517651" cy="133259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pic>
          <p:nvPicPr>
            <p:cNvPr id="79" name="Gráfico 78" descr="Web design">
              <a:extLst>
                <a:ext uri="{FF2B5EF4-FFF2-40B4-BE49-F238E27FC236}">
                  <a16:creationId xmlns:a16="http://schemas.microsoft.com/office/drawing/2014/main" id="{273EAFE8-2683-42A0-8BDF-D9F9EE530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921541" y="3111500"/>
              <a:ext cx="868615" cy="914400"/>
            </a:xfrm>
            <a:prstGeom prst="rect">
              <a:avLst/>
            </a:prstGeom>
          </p:spPr>
        </p:pic>
      </p:grp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A7445E30-7182-405B-BD2A-BFADC05A4EA8}"/>
              </a:ext>
            </a:extLst>
          </p:cNvPr>
          <p:cNvSpPr txBox="1"/>
          <p:nvPr/>
        </p:nvSpPr>
        <p:spPr>
          <a:xfrm>
            <a:off x="4735764" y="5207293"/>
            <a:ext cx="2410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dirty="0">
                <a:solidFill>
                  <a:prstClr val="black"/>
                </a:solidFill>
                <a:latin typeface="Aptos Black" panose="020B0004020202020204" pitchFamily="34" charset="0"/>
              </a:rPr>
              <a:t> </a:t>
            </a:r>
            <a:r>
              <a:rPr lang="pt-BR" b="1" dirty="0">
                <a:solidFill>
                  <a:prstClr val="black"/>
                </a:solidFill>
                <a:latin typeface="Aptos Black" panose="020B0004020202020204" pitchFamily="34" charset="0"/>
              </a:rPr>
              <a:t>JEFFERSON M.</a:t>
            </a:r>
          </a:p>
          <a:p>
            <a:pPr lvl="0" algn="ctr"/>
            <a:r>
              <a:rPr lang="pt-BR" sz="1400" dirty="0">
                <a:solidFill>
                  <a:prstClr val="black"/>
                </a:solidFill>
                <a:latin typeface="Aptos Display" panose="020B0004020202020204" pitchFamily="34" charset="0"/>
                <a:cs typeface="Arial" panose="020B0604020202020204" pitchFamily="34" charset="0"/>
              </a:rPr>
              <a:t>Desenvolvedor Front-</a:t>
            </a:r>
            <a:r>
              <a:rPr lang="pt-BR" sz="1400" dirty="0" err="1">
                <a:solidFill>
                  <a:prstClr val="black"/>
                </a:solidFill>
                <a:latin typeface="Aptos Display" panose="020B0004020202020204" pitchFamily="34" charset="0"/>
                <a:cs typeface="Arial" panose="020B0604020202020204" pitchFamily="34" charset="0"/>
              </a:rPr>
              <a:t>End</a:t>
            </a:r>
            <a:endParaRPr lang="pt-BR" sz="1400" dirty="0">
              <a:solidFill>
                <a:prstClr val="black"/>
              </a:solidFill>
              <a:latin typeface="Aptos Display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Elipse 80">
            <a:extLst>
              <a:ext uri="{FF2B5EF4-FFF2-40B4-BE49-F238E27FC236}">
                <a16:creationId xmlns:a16="http://schemas.microsoft.com/office/drawing/2014/main" id="{6E02F36F-3565-4A58-9F97-A95B22DEE89F}"/>
              </a:ext>
            </a:extLst>
          </p:cNvPr>
          <p:cNvSpPr/>
          <p:nvPr/>
        </p:nvSpPr>
        <p:spPr>
          <a:xfrm>
            <a:off x="6942346" y="2994246"/>
            <a:ext cx="2133600" cy="1929414"/>
          </a:xfrm>
          <a:prstGeom prst="ellipse">
            <a:avLst/>
          </a:prstGeom>
          <a:noFill/>
          <a:ln w="69850"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2" name="Arco 81">
            <a:extLst>
              <a:ext uri="{FF2B5EF4-FFF2-40B4-BE49-F238E27FC236}">
                <a16:creationId xmlns:a16="http://schemas.microsoft.com/office/drawing/2014/main" id="{CBE5C3B5-9D97-4DA4-A96C-814CC1F3086D}"/>
              </a:ext>
            </a:extLst>
          </p:cNvPr>
          <p:cNvSpPr/>
          <p:nvPr/>
        </p:nvSpPr>
        <p:spPr>
          <a:xfrm>
            <a:off x="6948863" y="3071116"/>
            <a:ext cx="2120567" cy="1839897"/>
          </a:xfrm>
          <a:prstGeom prst="arc">
            <a:avLst>
              <a:gd name="adj1" fmla="val 123916"/>
              <a:gd name="adj2" fmla="val 10815175"/>
            </a:avLst>
          </a:prstGeom>
          <a:ln w="69850" cap="rnd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3" name="Elipse 82">
            <a:extLst>
              <a:ext uri="{FF2B5EF4-FFF2-40B4-BE49-F238E27FC236}">
                <a16:creationId xmlns:a16="http://schemas.microsoft.com/office/drawing/2014/main" id="{5244C01A-365D-4CB1-A3AF-106DB60E6F91}"/>
              </a:ext>
            </a:extLst>
          </p:cNvPr>
          <p:cNvSpPr/>
          <p:nvPr/>
        </p:nvSpPr>
        <p:spPr>
          <a:xfrm>
            <a:off x="7801906" y="2824836"/>
            <a:ext cx="503120" cy="44631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4</a:t>
            </a:r>
          </a:p>
        </p:txBody>
      </p:sp>
      <p:grpSp>
        <p:nvGrpSpPr>
          <p:cNvPr id="84" name="Agrupar 83">
            <a:extLst>
              <a:ext uri="{FF2B5EF4-FFF2-40B4-BE49-F238E27FC236}">
                <a16:creationId xmlns:a16="http://schemas.microsoft.com/office/drawing/2014/main" id="{69940BEB-87C6-4DF4-A6A4-D06DBE7A89C6}"/>
              </a:ext>
            </a:extLst>
          </p:cNvPr>
          <p:cNvGrpSpPr/>
          <p:nvPr/>
        </p:nvGrpSpPr>
        <p:grpSpPr>
          <a:xfrm>
            <a:off x="7496773" y="3548366"/>
            <a:ext cx="1113386" cy="928673"/>
            <a:chOff x="1597025" y="2902403"/>
            <a:chExt cx="1517651" cy="1332594"/>
          </a:xfrm>
        </p:grpSpPr>
        <p:sp>
          <p:nvSpPr>
            <p:cNvPr id="85" name="Elipse 84">
              <a:extLst>
                <a:ext uri="{FF2B5EF4-FFF2-40B4-BE49-F238E27FC236}">
                  <a16:creationId xmlns:a16="http://schemas.microsoft.com/office/drawing/2014/main" id="{8A84487F-17CD-4367-A582-5E1BC2C91154}"/>
                </a:ext>
              </a:extLst>
            </p:cNvPr>
            <p:cNvSpPr/>
            <p:nvPr/>
          </p:nvSpPr>
          <p:spPr>
            <a:xfrm>
              <a:off x="1597025" y="2902403"/>
              <a:ext cx="1517651" cy="133259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pic>
          <p:nvPicPr>
            <p:cNvPr id="86" name="Gráfico 85" descr="Web design">
              <a:extLst>
                <a:ext uri="{FF2B5EF4-FFF2-40B4-BE49-F238E27FC236}">
                  <a16:creationId xmlns:a16="http://schemas.microsoft.com/office/drawing/2014/main" id="{7F23A343-C989-4077-9CB9-8D8F4ABAA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921541" y="3111500"/>
              <a:ext cx="868615" cy="914400"/>
            </a:xfrm>
            <a:prstGeom prst="rect">
              <a:avLst/>
            </a:prstGeom>
          </p:spPr>
        </p:pic>
      </p:grp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7B9F7BC5-5895-474B-958E-661AA3EFFE50}"/>
              </a:ext>
            </a:extLst>
          </p:cNvPr>
          <p:cNvSpPr txBox="1"/>
          <p:nvPr/>
        </p:nvSpPr>
        <p:spPr>
          <a:xfrm>
            <a:off x="7115082" y="5204280"/>
            <a:ext cx="23940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dirty="0">
                <a:latin typeface="Aptos Black" panose="020B0004020202020204" pitchFamily="34" charset="0"/>
              </a:rPr>
              <a:t> </a:t>
            </a:r>
            <a:r>
              <a:rPr lang="pt-BR" dirty="0">
                <a:solidFill>
                  <a:prstClr val="black"/>
                </a:solidFill>
                <a:latin typeface="Aptos Black" panose="020B0004020202020204" pitchFamily="34" charset="0"/>
              </a:rPr>
              <a:t> </a:t>
            </a:r>
            <a:r>
              <a:rPr lang="pt-BR" b="1" dirty="0">
                <a:solidFill>
                  <a:prstClr val="black"/>
                </a:solidFill>
                <a:latin typeface="Aptos Black" panose="020B0004020202020204" pitchFamily="34" charset="0"/>
              </a:rPr>
              <a:t>PEDRO BORGES </a:t>
            </a:r>
          </a:p>
          <a:p>
            <a:pPr lvl="0" algn="ctr"/>
            <a:r>
              <a:rPr lang="pt-BR" sz="1400" dirty="0">
                <a:solidFill>
                  <a:prstClr val="black"/>
                </a:solidFill>
                <a:latin typeface="Aptos Display" panose="020B0004020202020204" pitchFamily="34" charset="0"/>
                <a:cs typeface="Arial" panose="020B0604020202020204" pitchFamily="34" charset="0"/>
              </a:rPr>
              <a:t>Desenvolvedor Front-</a:t>
            </a:r>
            <a:r>
              <a:rPr lang="pt-BR" sz="1400" dirty="0" err="1">
                <a:solidFill>
                  <a:prstClr val="black"/>
                </a:solidFill>
                <a:latin typeface="Aptos Display" panose="020B0004020202020204" pitchFamily="34" charset="0"/>
                <a:cs typeface="Arial" panose="020B0604020202020204" pitchFamily="34" charset="0"/>
              </a:rPr>
              <a:t>End</a:t>
            </a:r>
            <a:endParaRPr lang="pt-BR" sz="1400" dirty="0">
              <a:solidFill>
                <a:prstClr val="black"/>
              </a:solidFill>
              <a:latin typeface="Aptos Display" panose="020B0004020202020204" pitchFamily="34" charset="0"/>
              <a:cs typeface="Arial" panose="020B0604020202020204" pitchFamily="34" charset="0"/>
            </a:endParaRPr>
          </a:p>
          <a:p>
            <a:endParaRPr lang="pt-BR" dirty="0">
              <a:latin typeface="Aptos Black" panose="020B0004020202020204" pitchFamily="34" charset="0"/>
            </a:endParaRPr>
          </a:p>
        </p:txBody>
      </p:sp>
      <p:sp>
        <p:nvSpPr>
          <p:cNvPr id="88" name="Elipse 87">
            <a:extLst>
              <a:ext uri="{FF2B5EF4-FFF2-40B4-BE49-F238E27FC236}">
                <a16:creationId xmlns:a16="http://schemas.microsoft.com/office/drawing/2014/main" id="{A2B9AC5D-6921-437D-8EBE-7F4329C85B01}"/>
              </a:ext>
            </a:extLst>
          </p:cNvPr>
          <p:cNvSpPr/>
          <p:nvPr/>
        </p:nvSpPr>
        <p:spPr>
          <a:xfrm>
            <a:off x="9058827" y="2982332"/>
            <a:ext cx="2188522" cy="1934831"/>
          </a:xfrm>
          <a:prstGeom prst="ellipse">
            <a:avLst/>
          </a:prstGeom>
          <a:noFill/>
          <a:ln w="69850"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Arco 88">
            <a:extLst>
              <a:ext uri="{FF2B5EF4-FFF2-40B4-BE49-F238E27FC236}">
                <a16:creationId xmlns:a16="http://schemas.microsoft.com/office/drawing/2014/main" id="{33E9F039-8EB7-4BCD-846B-BDEBB0824B4F}"/>
              </a:ext>
            </a:extLst>
          </p:cNvPr>
          <p:cNvSpPr/>
          <p:nvPr/>
        </p:nvSpPr>
        <p:spPr>
          <a:xfrm>
            <a:off x="9058827" y="2982332"/>
            <a:ext cx="2188522" cy="1839897"/>
          </a:xfrm>
          <a:prstGeom prst="arc">
            <a:avLst>
              <a:gd name="adj1" fmla="val 10377114"/>
              <a:gd name="adj2" fmla="val 0"/>
            </a:avLst>
          </a:prstGeom>
          <a:ln w="69850" cap="rnd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0" name="Elipse 89">
            <a:extLst>
              <a:ext uri="{FF2B5EF4-FFF2-40B4-BE49-F238E27FC236}">
                <a16:creationId xmlns:a16="http://schemas.microsoft.com/office/drawing/2014/main" id="{F45EFEFA-D23E-412D-A30C-BA826090B5A9}"/>
              </a:ext>
            </a:extLst>
          </p:cNvPr>
          <p:cNvSpPr/>
          <p:nvPr/>
        </p:nvSpPr>
        <p:spPr>
          <a:xfrm>
            <a:off x="9928989" y="2764589"/>
            <a:ext cx="503120" cy="44631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5</a:t>
            </a:r>
          </a:p>
        </p:txBody>
      </p:sp>
      <p:grpSp>
        <p:nvGrpSpPr>
          <p:cNvPr id="91" name="Agrupar 90">
            <a:extLst>
              <a:ext uri="{FF2B5EF4-FFF2-40B4-BE49-F238E27FC236}">
                <a16:creationId xmlns:a16="http://schemas.microsoft.com/office/drawing/2014/main" id="{37796E4E-C143-4B3F-9AB7-8E7EAF37C960}"/>
              </a:ext>
            </a:extLst>
          </p:cNvPr>
          <p:cNvGrpSpPr/>
          <p:nvPr/>
        </p:nvGrpSpPr>
        <p:grpSpPr>
          <a:xfrm>
            <a:off x="9623856" y="3488119"/>
            <a:ext cx="1113386" cy="928673"/>
            <a:chOff x="1597025" y="2902403"/>
            <a:chExt cx="1517651" cy="1332594"/>
          </a:xfrm>
        </p:grpSpPr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BAFEF79B-3257-473D-BBE1-BF84C0EAC4B2}"/>
                </a:ext>
              </a:extLst>
            </p:cNvPr>
            <p:cNvSpPr/>
            <p:nvPr/>
          </p:nvSpPr>
          <p:spPr>
            <a:xfrm>
              <a:off x="1597025" y="2902403"/>
              <a:ext cx="1517651" cy="133259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pic>
          <p:nvPicPr>
            <p:cNvPr id="93" name="Gráfico 92" descr="Banco de dados">
              <a:extLst>
                <a:ext uri="{FF2B5EF4-FFF2-40B4-BE49-F238E27FC236}">
                  <a16:creationId xmlns:a16="http://schemas.microsoft.com/office/drawing/2014/main" id="{25CF5D27-CDF1-4F2A-8421-C0379B1C2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98650" y="3111500"/>
              <a:ext cx="914400" cy="914400"/>
            </a:xfrm>
            <a:prstGeom prst="rect">
              <a:avLst/>
            </a:prstGeom>
          </p:spPr>
        </p:pic>
      </p:grp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35D669F0-3659-4B90-B8CD-522E1608B0E9}"/>
              </a:ext>
            </a:extLst>
          </p:cNvPr>
          <p:cNvSpPr txBox="1"/>
          <p:nvPr/>
        </p:nvSpPr>
        <p:spPr>
          <a:xfrm>
            <a:off x="9206503" y="5155054"/>
            <a:ext cx="261891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dirty="0">
                <a:latin typeface="Aptos Black" panose="020B0004020202020204" pitchFamily="34" charset="0"/>
              </a:rPr>
              <a:t> </a:t>
            </a:r>
            <a:r>
              <a:rPr lang="pt-BR" dirty="0">
                <a:solidFill>
                  <a:prstClr val="black"/>
                </a:solidFill>
                <a:latin typeface="Aptos Black" panose="020B0004020202020204" pitchFamily="34" charset="0"/>
              </a:rPr>
              <a:t> </a:t>
            </a:r>
            <a:r>
              <a:rPr lang="pt-BR" b="1" dirty="0">
                <a:solidFill>
                  <a:prstClr val="black"/>
                </a:solidFill>
                <a:latin typeface="Aptos Black" panose="020B0004020202020204" pitchFamily="34" charset="0"/>
              </a:rPr>
              <a:t>WESLEY SILVA</a:t>
            </a:r>
          </a:p>
          <a:p>
            <a:pPr lvl="0" algn="ctr"/>
            <a:r>
              <a:rPr lang="pt-BR" sz="1400" dirty="0">
                <a:solidFill>
                  <a:prstClr val="black"/>
                </a:solidFill>
                <a:latin typeface="Aptos Black" panose="020B0004020202020204" pitchFamily="34" charset="0"/>
                <a:cs typeface="Arial" panose="020B0604020202020204" pitchFamily="34" charset="0"/>
              </a:rPr>
              <a:t>   </a:t>
            </a:r>
            <a:r>
              <a:rPr lang="pt-BR" sz="1400" dirty="0">
                <a:solidFill>
                  <a:prstClr val="black"/>
                </a:solidFill>
                <a:latin typeface="Aptos Narrow" panose="020B0004020202020204" pitchFamily="34" charset="0"/>
                <a:cs typeface="Arial" panose="020B0604020202020204" pitchFamily="34" charset="0"/>
              </a:rPr>
              <a:t>Desenvolvedor Back-</a:t>
            </a:r>
            <a:r>
              <a:rPr lang="pt-BR" sz="1400" dirty="0" err="1">
                <a:solidFill>
                  <a:prstClr val="black"/>
                </a:solidFill>
                <a:latin typeface="Aptos Narrow" panose="020B0004020202020204" pitchFamily="34" charset="0"/>
                <a:cs typeface="Arial" panose="020B0604020202020204" pitchFamily="34" charset="0"/>
              </a:rPr>
              <a:t>End</a:t>
            </a:r>
            <a:endParaRPr lang="pt-BR" sz="1400" dirty="0">
              <a:solidFill>
                <a:prstClr val="black"/>
              </a:solidFill>
              <a:latin typeface="Aptos Narrow" panose="020B0004020202020204" pitchFamily="34" charset="0"/>
              <a:cs typeface="Arial" panose="020B0604020202020204" pitchFamily="34" charset="0"/>
            </a:endParaRPr>
          </a:p>
          <a:p>
            <a:endParaRPr lang="pt-BR" sz="1400" dirty="0">
              <a:latin typeface="Aptos Black" panose="020B00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3BE746-C601-24F1-C889-282EA8DFEB0B}"/>
              </a:ext>
            </a:extLst>
          </p:cNvPr>
          <p:cNvSpPr txBox="1"/>
          <p:nvPr/>
        </p:nvSpPr>
        <p:spPr>
          <a:xfrm>
            <a:off x="1614824" y="1482942"/>
            <a:ext cx="744414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5400" dirty="0">
                <a:solidFill>
                  <a:srgbClr val="C55A11"/>
                </a:solidFill>
                <a:latin typeface="Aptos Display" panose="020B0004020202020204" pitchFamily="34" charset="0"/>
              </a:rPr>
              <a:t>INTEGRANTES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174A0F41-D16D-4FEF-9888-96F83E326D5F}"/>
              </a:ext>
            </a:extLst>
          </p:cNvPr>
          <p:cNvSpPr txBox="1"/>
          <p:nvPr/>
        </p:nvSpPr>
        <p:spPr>
          <a:xfrm>
            <a:off x="771792" y="151950"/>
            <a:ext cx="1005456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3200" dirty="0">
                <a:solidFill>
                  <a:srgbClr val="C55A11"/>
                </a:solidFill>
                <a:latin typeface="Aptos Display" panose="020B0004020202020204" pitchFamily="34" charset="0"/>
              </a:rPr>
              <a:t>Desenvolvimento de Software Multiplataforma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EB395B6-BE33-4F78-A418-7DBAD4C4A40D}"/>
              </a:ext>
            </a:extLst>
          </p:cNvPr>
          <p:cNvSpPr txBox="1"/>
          <p:nvPr/>
        </p:nvSpPr>
        <p:spPr>
          <a:xfrm>
            <a:off x="691069" y="603057"/>
            <a:ext cx="1005456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3200" dirty="0">
                <a:solidFill>
                  <a:srgbClr val="C55A11"/>
                </a:solidFill>
                <a:latin typeface="Aptos Display" panose="020B0004020202020204" pitchFamily="34" charset="0"/>
              </a:rPr>
              <a:t>Fatec</a:t>
            </a:r>
            <a:r>
              <a:rPr lang="pt-BR" sz="3600" dirty="0">
                <a:solidFill>
                  <a:srgbClr val="C55A11"/>
                </a:solidFill>
                <a:latin typeface="Aptos Display" panose="020B0004020202020204" pitchFamily="34" charset="0"/>
              </a:rPr>
              <a:t> </a:t>
            </a:r>
            <a:r>
              <a:rPr lang="pt-BR" sz="3200" dirty="0">
                <a:solidFill>
                  <a:srgbClr val="C55A11"/>
                </a:solidFill>
                <a:latin typeface="Aptos Display" panose="020B0004020202020204" pitchFamily="34" charset="0"/>
              </a:rPr>
              <a:t>Zona Sul- Dom Paulo Evaristo Arns</a:t>
            </a:r>
          </a:p>
        </p:txBody>
      </p:sp>
    </p:spTree>
    <p:extLst>
      <p:ext uri="{BB962C8B-B14F-4D97-AF65-F5344CB8AC3E}">
        <p14:creationId xmlns:p14="http://schemas.microsoft.com/office/powerpoint/2010/main" val="171270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25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25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2" grpId="0"/>
      <p:bldP spid="68" grpId="0" animBg="1"/>
      <p:bldP spid="69" grpId="0" animBg="1"/>
      <p:bldP spid="73" grpId="0"/>
      <p:bldP spid="75" grpId="0" animBg="1"/>
      <p:bldP spid="76" grpId="0" animBg="1"/>
      <p:bldP spid="80" grpId="0"/>
      <p:bldP spid="82" grpId="0" animBg="1"/>
      <p:bldP spid="83" grpId="0" animBg="1"/>
      <p:bldP spid="87" grpId="0"/>
      <p:bldP spid="89" grpId="0" animBg="1"/>
      <p:bldP spid="90" grpId="0" animBg="1"/>
      <p:bldP spid="9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B203EC8F-78C8-34F9-B27B-E0705C4FB25F}"/>
              </a:ext>
            </a:extLst>
          </p:cNvPr>
          <p:cNvSpPr/>
          <p:nvPr/>
        </p:nvSpPr>
        <p:spPr>
          <a:xfrm>
            <a:off x="3108968" y="0"/>
            <a:ext cx="3200400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0DBA993-74CE-1D7A-08C7-63AACF3B423A}"/>
              </a:ext>
            </a:extLst>
          </p:cNvPr>
          <p:cNvSpPr/>
          <p:nvPr/>
        </p:nvSpPr>
        <p:spPr>
          <a:xfrm>
            <a:off x="6309368" y="-1"/>
            <a:ext cx="5998808" cy="68580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FBA99DC-E442-7F81-0D6F-270F91FD9473}"/>
              </a:ext>
            </a:extLst>
          </p:cNvPr>
          <p:cNvSpPr/>
          <p:nvPr/>
        </p:nvSpPr>
        <p:spPr>
          <a:xfrm>
            <a:off x="-89453" y="0"/>
            <a:ext cx="31984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951D888-5DBC-1E5B-06CE-4B9E1EB5C984}"/>
              </a:ext>
            </a:extLst>
          </p:cNvPr>
          <p:cNvSpPr txBox="1"/>
          <p:nvPr/>
        </p:nvSpPr>
        <p:spPr>
          <a:xfrm>
            <a:off x="6459605" y="2016028"/>
            <a:ext cx="583039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EE7821"/>
                </a:solidFill>
                <a:latin typeface="Aptos" panose="020B0004020202020204" pitchFamily="34" charset="0"/>
              </a:rPr>
              <a:t>Experiência diária</a:t>
            </a:r>
            <a:r>
              <a:rPr lang="pt-BR" sz="3200" dirty="0">
                <a:solidFill>
                  <a:srgbClr val="0D0D0D"/>
                </a:solidFill>
                <a:latin typeface="Aptos" panose="020B0004020202020204" pitchFamily="34" charset="0"/>
              </a:rPr>
              <a:t> com burocracia em sites de emprego.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EE7821"/>
                </a:solidFill>
                <a:latin typeface="Aptos" panose="020B0004020202020204" pitchFamily="34" charset="0"/>
              </a:rPr>
              <a:t>Reconhecimento da </a:t>
            </a:r>
            <a:r>
              <a:rPr lang="pt-BR" sz="3200" dirty="0">
                <a:solidFill>
                  <a:srgbClr val="0D0D0D"/>
                </a:solidFill>
                <a:latin typeface="Aptos" panose="020B0004020202020204" pitchFamily="34" charset="0"/>
              </a:rPr>
              <a:t>necessidade de otimização do processo.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EE7821"/>
                </a:solidFill>
                <a:latin typeface="Aptos" panose="020B0004020202020204" pitchFamily="34" charset="0"/>
              </a:rPr>
              <a:t>Busca por uma experiência </a:t>
            </a:r>
            <a:r>
              <a:rPr lang="pt-BR" sz="3200" dirty="0">
                <a:solidFill>
                  <a:srgbClr val="0D0D0D"/>
                </a:solidFill>
                <a:latin typeface="Aptos" panose="020B0004020202020204" pitchFamily="34" charset="0"/>
              </a:rPr>
              <a:t>mais satisfatória para os usuários.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6E962AD-601B-FC5A-396F-AA20ED1268A6}"/>
              </a:ext>
            </a:extLst>
          </p:cNvPr>
          <p:cNvSpPr txBox="1"/>
          <p:nvPr/>
        </p:nvSpPr>
        <p:spPr>
          <a:xfrm>
            <a:off x="716007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01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8CC1802-8077-9D8D-4A5D-E2C50C67E4D2}"/>
              </a:ext>
            </a:extLst>
          </p:cNvPr>
          <p:cNvSpPr txBox="1"/>
          <p:nvPr/>
        </p:nvSpPr>
        <p:spPr>
          <a:xfrm rot="20519878">
            <a:off x="6644277" y="248549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solidFill>
                  <a:srgbClr val="C55A11"/>
                </a:solidFill>
                <a:latin typeface="Aptos Black" panose="020B0004020202020204" pitchFamily="34" charset="0"/>
              </a:rPr>
              <a:t>03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C1C94B3-29FD-278E-1959-9CEBED9ADC18}"/>
              </a:ext>
            </a:extLst>
          </p:cNvPr>
          <p:cNvSpPr txBox="1"/>
          <p:nvPr/>
        </p:nvSpPr>
        <p:spPr>
          <a:xfrm rot="21052620">
            <a:off x="7504218" y="1039312"/>
            <a:ext cx="33894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Justificativa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A6B7BC6-5FEF-E48C-88AC-196B5BD5A284}"/>
              </a:ext>
            </a:extLst>
          </p:cNvPr>
          <p:cNvSpPr txBox="1"/>
          <p:nvPr/>
        </p:nvSpPr>
        <p:spPr>
          <a:xfrm>
            <a:off x="3915418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02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7230EB0-392E-4273-8C78-96DDA2A57E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776" y="0"/>
            <a:ext cx="2196424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472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DFBA99DC-E442-7F81-0D6F-270F91FD9473}"/>
              </a:ext>
            </a:extLst>
          </p:cNvPr>
          <p:cNvSpPr/>
          <p:nvPr/>
        </p:nvSpPr>
        <p:spPr>
          <a:xfrm>
            <a:off x="-89453" y="0"/>
            <a:ext cx="4096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203EC8F-78C8-34F9-B27B-E0705C4FB25F}"/>
              </a:ext>
            </a:extLst>
          </p:cNvPr>
          <p:cNvSpPr/>
          <p:nvPr/>
        </p:nvSpPr>
        <p:spPr>
          <a:xfrm>
            <a:off x="4007347" y="0"/>
            <a:ext cx="4204029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0DBA993-74CE-1D7A-08C7-63AACF3B423A}"/>
              </a:ext>
            </a:extLst>
          </p:cNvPr>
          <p:cNvSpPr/>
          <p:nvPr/>
        </p:nvSpPr>
        <p:spPr>
          <a:xfrm>
            <a:off x="8211376" y="-1"/>
            <a:ext cx="4096800" cy="68580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8471FF0-26F0-15EB-BFB7-BD0834B29397}"/>
              </a:ext>
            </a:extLst>
          </p:cNvPr>
          <p:cNvSpPr txBox="1"/>
          <p:nvPr/>
        </p:nvSpPr>
        <p:spPr>
          <a:xfrm>
            <a:off x="399320" y="2243087"/>
            <a:ext cx="31192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       Geral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62528F3-ED07-3D45-BC18-8E969A830B4B}"/>
              </a:ext>
            </a:extLst>
          </p:cNvPr>
          <p:cNvSpPr txBox="1"/>
          <p:nvPr/>
        </p:nvSpPr>
        <p:spPr>
          <a:xfrm>
            <a:off x="4366410" y="2250974"/>
            <a:ext cx="38449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Objetivo </a:t>
            </a:r>
          </a:p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      Específico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9D09A2D-1CB7-F69F-6F2F-C72C455C8242}"/>
              </a:ext>
            </a:extLst>
          </p:cNvPr>
          <p:cNvSpPr txBox="1"/>
          <p:nvPr/>
        </p:nvSpPr>
        <p:spPr>
          <a:xfrm>
            <a:off x="8570439" y="2377974"/>
            <a:ext cx="38449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C55A11"/>
                </a:solidFill>
                <a:latin typeface="Aptos" panose="020B0004020202020204" pitchFamily="34" charset="0"/>
              </a:rPr>
              <a:t>Justificativa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79822D-114B-DDD6-E954-80DA6A8AF98E}"/>
              </a:ext>
            </a:extLst>
          </p:cNvPr>
          <p:cNvSpPr txBox="1"/>
          <p:nvPr/>
        </p:nvSpPr>
        <p:spPr>
          <a:xfrm>
            <a:off x="40257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01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07C43DA-F80D-2617-6261-E3C15BAA2119}"/>
              </a:ext>
            </a:extLst>
          </p:cNvPr>
          <p:cNvSpPr txBox="1"/>
          <p:nvPr/>
        </p:nvSpPr>
        <p:spPr>
          <a:xfrm>
            <a:off x="4403392" y="10801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02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FD1C3A8-6019-FB69-C6BD-DFEA8E1BF6FE}"/>
              </a:ext>
            </a:extLst>
          </p:cNvPr>
          <p:cNvSpPr txBox="1"/>
          <p:nvPr/>
        </p:nvSpPr>
        <p:spPr>
          <a:xfrm>
            <a:off x="8527868" y="1181725"/>
            <a:ext cx="1587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n w="41275">
                  <a:solidFill>
                    <a:srgbClr val="C55A11"/>
                  </a:solidFill>
                </a:ln>
                <a:noFill/>
                <a:latin typeface="Aptos Black" panose="020B0004020202020204" pitchFamily="34" charset="0"/>
              </a:rPr>
              <a:t>03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5B76AA7-6D55-3313-FE64-63E06D9CF8A4}"/>
              </a:ext>
            </a:extLst>
          </p:cNvPr>
          <p:cNvSpPr txBox="1"/>
          <p:nvPr/>
        </p:nvSpPr>
        <p:spPr>
          <a:xfrm>
            <a:off x="1519461" y="-104347"/>
            <a:ext cx="735536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Descrição do Produto</a:t>
            </a:r>
            <a:endParaRPr lang="pt-BR" sz="6000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E99CE6EA-1C46-405A-8E7B-2A28DE3F9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776" y="0"/>
            <a:ext cx="2196424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64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50">
        <p159:morph option="byObject"/>
      </p:transition>
    </mc:Choice>
    <mc:Fallback xmlns="">
      <p:transition advTm="5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Elipse 152">
            <a:extLst>
              <a:ext uri="{FF2B5EF4-FFF2-40B4-BE49-F238E27FC236}">
                <a16:creationId xmlns:a16="http://schemas.microsoft.com/office/drawing/2014/main" id="{86DED694-8E68-FCF1-84C7-F19AD0EC19E3}"/>
              </a:ext>
            </a:extLst>
          </p:cNvPr>
          <p:cNvSpPr/>
          <p:nvPr/>
        </p:nvSpPr>
        <p:spPr>
          <a:xfrm>
            <a:off x="3747050" y="3711787"/>
            <a:ext cx="219741" cy="218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4" name="Elipse 153">
            <a:extLst>
              <a:ext uri="{FF2B5EF4-FFF2-40B4-BE49-F238E27FC236}">
                <a16:creationId xmlns:a16="http://schemas.microsoft.com/office/drawing/2014/main" id="{0303C0D5-EC8D-F630-E647-DD1B84F9BBA6}"/>
              </a:ext>
            </a:extLst>
          </p:cNvPr>
          <p:cNvSpPr/>
          <p:nvPr/>
        </p:nvSpPr>
        <p:spPr>
          <a:xfrm>
            <a:off x="3780470" y="2747666"/>
            <a:ext cx="219741" cy="218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9" name="Elipse 158">
            <a:extLst>
              <a:ext uri="{FF2B5EF4-FFF2-40B4-BE49-F238E27FC236}">
                <a16:creationId xmlns:a16="http://schemas.microsoft.com/office/drawing/2014/main" id="{E1AD92A0-1370-69FC-64B4-81CB35A5F72C}"/>
              </a:ext>
            </a:extLst>
          </p:cNvPr>
          <p:cNvSpPr/>
          <p:nvPr/>
        </p:nvSpPr>
        <p:spPr>
          <a:xfrm>
            <a:off x="6754794" y="4809756"/>
            <a:ext cx="219741" cy="218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1" name="Elipse 160">
            <a:extLst>
              <a:ext uri="{FF2B5EF4-FFF2-40B4-BE49-F238E27FC236}">
                <a16:creationId xmlns:a16="http://schemas.microsoft.com/office/drawing/2014/main" id="{92E35EB8-6559-F542-B9BE-C37B329FE173}"/>
              </a:ext>
            </a:extLst>
          </p:cNvPr>
          <p:cNvSpPr/>
          <p:nvPr/>
        </p:nvSpPr>
        <p:spPr>
          <a:xfrm>
            <a:off x="9228232" y="3912784"/>
            <a:ext cx="1175682" cy="11001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2" name="Elipse 171">
            <a:extLst>
              <a:ext uri="{FF2B5EF4-FFF2-40B4-BE49-F238E27FC236}">
                <a16:creationId xmlns:a16="http://schemas.microsoft.com/office/drawing/2014/main" id="{997ED431-D6F8-FD11-F684-70839AB541F7}"/>
              </a:ext>
            </a:extLst>
          </p:cNvPr>
          <p:cNvSpPr/>
          <p:nvPr/>
        </p:nvSpPr>
        <p:spPr>
          <a:xfrm>
            <a:off x="7374954" y="2533567"/>
            <a:ext cx="219741" cy="218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7C77FC6-3DCB-B66F-16B1-E7CB6585BE7E}"/>
              </a:ext>
            </a:extLst>
          </p:cNvPr>
          <p:cNvSpPr txBox="1"/>
          <p:nvPr/>
        </p:nvSpPr>
        <p:spPr>
          <a:xfrm>
            <a:off x="859111" y="88915"/>
            <a:ext cx="80773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rgbClr val="C55A11"/>
                </a:solidFill>
                <a:latin typeface="Aptos Narrow" panose="020B0004020202020204" pitchFamily="34" charset="0"/>
              </a:rPr>
              <a:t>Tecnologias Utilizadas:</a:t>
            </a:r>
            <a:endParaRPr lang="pt-BR" dirty="0">
              <a:solidFill>
                <a:srgbClr val="C55A11"/>
              </a:solidFill>
              <a:latin typeface="Aptos Narrow" panose="020B0004020202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98AA8F6-FA49-7826-01C3-10A320D86D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9" t="15903" r="18382"/>
          <a:stretch/>
        </p:blipFill>
        <p:spPr>
          <a:xfrm>
            <a:off x="4000211" y="1977912"/>
            <a:ext cx="3798370" cy="34677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61908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50" advTm="50">
        <p159:morph option="byObject"/>
      </p:transition>
    </mc:Choice>
    <mc:Fallback xmlns="">
      <p:transition advTm="5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Elipse 152">
            <a:extLst>
              <a:ext uri="{FF2B5EF4-FFF2-40B4-BE49-F238E27FC236}">
                <a16:creationId xmlns:a16="http://schemas.microsoft.com/office/drawing/2014/main" id="{86DED694-8E68-FCF1-84C7-F19AD0EC19E3}"/>
              </a:ext>
            </a:extLst>
          </p:cNvPr>
          <p:cNvSpPr/>
          <p:nvPr/>
        </p:nvSpPr>
        <p:spPr>
          <a:xfrm>
            <a:off x="3747050" y="3711787"/>
            <a:ext cx="219741" cy="218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4" name="Elipse 153">
            <a:extLst>
              <a:ext uri="{FF2B5EF4-FFF2-40B4-BE49-F238E27FC236}">
                <a16:creationId xmlns:a16="http://schemas.microsoft.com/office/drawing/2014/main" id="{0303C0D5-EC8D-F630-E647-DD1B84F9BBA6}"/>
              </a:ext>
            </a:extLst>
          </p:cNvPr>
          <p:cNvSpPr/>
          <p:nvPr/>
        </p:nvSpPr>
        <p:spPr>
          <a:xfrm>
            <a:off x="3780470" y="2747666"/>
            <a:ext cx="219741" cy="218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9" name="Elipse 158">
            <a:extLst>
              <a:ext uri="{FF2B5EF4-FFF2-40B4-BE49-F238E27FC236}">
                <a16:creationId xmlns:a16="http://schemas.microsoft.com/office/drawing/2014/main" id="{E1AD92A0-1370-69FC-64B4-81CB35A5F72C}"/>
              </a:ext>
            </a:extLst>
          </p:cNvPr>
          <p:cNvSpPr/>
          <p:nvPr/>
        </p:nvSpPr>
        <p:spPr>
          <a:xfrm>
            <a:off x="6754794" y="4809756"/>
            <a:ext cx="219741" cy="218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1" name="Elipse 160">
            <a:extLst>
              <a:ext uri="{FF2B5EF4-FFF2-40B4-BE49-F238E27FC236}">
                <a16:creationId xmlns:a16="http://schemas.microsoft.com/office/drawing/2014/main" id="{92E35EB8-6559-F542-B9BE-C37B329FE173}"/>
              </a:ext>
            </a:extLst>
          </p:cNvPr>
          <p:cNvSpPr/>
          <p:nvPr/>
        </p:nvSpPr>
        <p:spPr>
          <a:xfrm>
            <a:off x="9228232" y="3912784"/>
            <a:ext cx="1175682" cy="11001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2" name="Elipse 171">
            <a:extLst>
              <a:ext uri="{FF2B5EF4-FFF2-40B4-BE49-F238E27FC236}">
                <a16:creationId xmlns:a16="http://schemas.microsoft.com/office/drawing/2014/main" id="{997ED431-D6F8-FD11-F684-70839AB541F7}"/>
              </a:ext>
            </a:extLst>
          </p:cNvPr>
          <p:cNvSpPr/>
          <p:nvPr/>
        </p:nvSpPr>
        <p:spPr>
          <a:xfrm>
            <a:off x="7374954" y="2533567"/>
            <a:ext cx="219741" cy="218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7C77FC6-3DCB-B66F-16B1-E7CB6585BE7E}"/>
              </a:ext>
            </a:extLst>
          </p:cNvPr>
          <p:cNvSpPr txBox="1"/>
          <p:nvPr/>
        </p:nvSpPr>
        <p:spPr>
          <a:xfrm>
            <a:off x="141931" y="-5522310"/>
            <a:ext cx="80773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rgbClr val="C55A11"/>
                </a:solidFill>
                <a:latin typeface="Aptos Narrow" panose="020B0004020202020204" pitchFamily="34" charset="0"/>
              </a:rPr>
              <a:t>Tecnologias Utilizadas:</a:t>
            </a:r>
            <a:endParaRPr lang="pt-BR" dirty="0">
              <a:solidFill>
                <a:srgbClr val="C55A11"/>
              </a:solidFill>
              <a:latin typeface="Aptos Narrow" panose="020B0004020202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98AA8F6-FA49-7826-01C3-10A320D86D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9" t="15903" r="18382"/>
          <a:stretch/>
        </p:blipFill>
        <p:spPr>
          <a:xfrm>
            <a:off x="4000211" y="1977912"/>
            <a:ext cx="3798370" cy="3467750"/>
          </a:xfrm>
          <a:prstGeom prst="ellipse">
            <a:avLst/>
          </a:prstGeom>
        </p:spPr>
      </p:pic>
      <p:sp>
        <p:nvSpPr>
          <p:cNvPr id="3" name="Arco 2">
            <a:extLst>
              <a:ext uri="{FF2B5EF4-FFF2-40B4-BE49-F238E27FC236}">
                <a16:creationId xmlns:a16="http://schemas.microsoft.com/office/drawing/2014/main" id="{CE29FEB8-B88F-899D-A09F-A65A9F96C9E8}"/>
              </a:ext>
            </a:extLst>
          </p:cNvPr>
          <p:cNvSpPr/>
          <p:nvPr/>
        </p:nvSpPr>
        <p:spPr>
          <a:xfrm>
            <a:off x="3653275" y="1516655"/>
            <a:ext cx="4492242" cy="4379648"/>
          </a:xfrm>
          <a:prstGeom prst="arc">
            <a:avLst>
              <a:gd name="adj1" fmla="val 7858397"/>
              <a:gd name="adj2" fmla="val 11501422"/>
            </a:avLst>
          </a:prstGeom>
          <a:ln w="1333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Arco 3">
            <a:extLst>
              <a:ext uri="{FF2B5EF4-FFF2-40B4-BE49-F238E27FC236}">
                <a16:creationId xmlns:a16="http://schemas.microsoft.com/office/drawing/2014/main" id="{B62B143B-5B62-566B-0AE6-5D0923D270AE}"/>
              </a:ext>
            </a:extLst>
          </p:cNvPr>
          <p:cNvSpPr/>
          <p:nvPr/>
        </p:nvSpPr>
        <p:spPr>
          <a:xfrm>
            <a:off x="3653275" y="1516655"/>
            <a:ext cx="4492242" cy="4379648"/>
          </a:xfrm>
          <a:prstGeom prst="arc">
            <a:avLst>
              <a:gd name="adj1" fmla="val 3206329"/>
              <a:gd name="adj2" fmla="val 7683056"/>
            </a:avLst>
          </a:prstGeom>
          <a:ln w="133350">
            <a:solidFill>
              <a:srgbClr val="FFD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Arco 5">
            <a:extLst>
              <a:ext uri="{FF2B5EF4-FFF2-40B4-BE49-F238E27FC236}">
                <a16:creationId xmlns:a16="http://schemas.microsoft.com/office/drawing/2014/main" id="{7AAE6716-60F0-A877-A21C-BA5BEC895C10}"/>
              </a:ext>
            </a:extLst>
          </p:cNvPr>
          <p:cNvSpPr/>
          <p:nvPr/>
        </p:nvSpPr>
        <p:spPr>
          <a:xfrm>
            <a:off x="3653275" y="1516655"/>
            <a:ext cx="4492242" cy="4379648"/>
          </a:xfrm>
          <a:prstGeom prst="arc">
            <a:avLst>
              <a:gd name="adj1" fmla="val 21267645"/>
              <a:gd name="adj2" fmla="val 2738491"/>
            </a:avLst>
          </a:prstGeom>
          <a:ln w="133350">
            <a:solidFill>
              <a:srgbClr val="7D2D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Arco 6">
            <a:extLst>
              <a:ext uri="{FF2B5EF4-FFF2-40B4-BE49-F238E27FC236}">
                <a16:creationId xmlns:a16="http://schemas.microsoft.com/office/drawing/2014/main" id="{B65D1671-2A6A-054E-4227-A9B10B18B092}"/>
              </a:ext>
            </a:extLst>
          </p:cNvPr>
          <p:cNvSpPr/>
          <p:nvPr/>
        </p:nvSpPr>
        <p:spPr>
          <a:xfrm>
            <a:off x="3653275" y="1516655"/>
            <a:ext cx="4492242" cy="4379648"/>
          </a:xfrm>
          <a:prstGeom prst="arc">
            <a:avLst>
              <a:gd name="adj1" fmla="val 11705185"/>
              <a:gd name="adj2" fmla="val 14441613"/>
            </a:avLst>
          </a:prstGeom>
          <a:ln w="133350">
            <a:solidFill>
              <a:srgbClr val="C55A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Arco 7">
            <a:extLst>
              <a:ext uri="{FF2B5EF4-FFF2-40B4-BE49-F238E27FC236}">
                <a16:creationId xmlns:a16="http://schemas.microsoft.com/office/drawing/2014/main" id="{2EA7A780-8111-5FD9-843A-28B22C1D9C34}"/>
              </a:ext>
            </a:extLst>
          </p:cNvPr>
          <p:cNvSpPr/>
          <p:nvPr/>
        </p:nvSpPr>
        <p:spPr>
          <a:xfrm>
            <a:off x="3653275" y="1516655"/>
            <a:ext cx="4492242" cy="4379648"/>
          </a:xfrm>
          <a:prstGeom prst="arc">
            <a:avLst>
              <a:gd name="adj1" fmla="val 14591799"/>
              <a:gd name="adj2" fmla="val 18389717"/>
            </a:avLst>
          </a:prstGeom>
          <a:ln w="1333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Arco 8">
            <a:extLst>
              <a:ext uri="{FF2B5EF4-FFF2-40B4-BE49-F238E27FC236}">
                <a16:creationId xmlns:a16="http://schemas.microsoft.com/office/drawing/2014/main" id="{555BA8A1-BE20-F8CF-7B73-2C189940DE8D}"/>
              </a:ext>
            </a:extLst>
          </p:cNvPr>
          <p:cNvSpPr/>
          <p:nvPr/>
        </p:nvSpPr>
        <p:spPr>
          <a:xfrm>
            <a:off x="3680036" y="1516655"/>
            <a:ext cx="4492242" cy="4379648"/>
          </a:xfrm>
          <a:prstGeom prst="arc">
            <a:avLst>
              <a:gd name="adj1" fmla="val 18630569"/>
              <a:gd name="adj2" fmla="val 20922263"/>
            </a:avLst>
          </a:prstGeom>
          <a:ln w="1333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50839E95-12CF-366B-62EB-49833490A2FB}"/>
              </a:ext>
            </a:extLst>
          </p:cNvPr>
          <p:cNvSpPr/>
          <p:nvPr/>
        </p:nvSpPr>
        <p:spPr>
          <a:xfrm>
            <a:off x="1958677" y="4204790"/>
            <a:ext cx="1009038" cy="942884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5A743D94-83F8-FAF1-5366-2B676C9E4F5E}"/>
              </a:ext>
            </a:extLst>
          </p:cNvPr>
          <p:cNvSpPr/>
          <p:nvPr/>
        </p:nvSpPr>
        <p:spPr>
          <a:xfrm>
            <a:off x="2469944" y="1045213"/>
            <a:ext cx="1009038" cy="942884"/>
          </a:xfrm>
          <a:prstGeom prst="ellipse">
            <a:avLst/>
          </a:prstGeom>
          <a:solidFill>
            <a:srgbClr val="C55A1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26FE3AA4-380E-E932-9046-DDBE5E81588B}"/>
              </a:ext>
            </a:extLst>
          </p:cNvPr>
          <p:cNvSpPr/>
          <p:nvPr/>
        </p:nvSpPr>
        <p:spPr>
          <a:xfrm>
            <a:off x="5421638" y="88915"/>
            <a:ext cx="1009038" cy="942884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71B809B-ED47-1E78-DAF4-C4CB16E93B8B}"/>
              </a:ext>
            </a:extLst>
          </p:cNvPr>
          <p:cNvSpPr/>
          <p:nvPr/>
        </p:nvSpPr>
        <p:spPr>
          <a:xfrm>
            <a:off x="8713018" y="1212116"/>
            <a:ext cx="1009038" cy="942884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03B0F5F-F7E5-A1F8-9768-9EF83A299258}"/>
              </a:ext>
            </a:extLst>
          </p:cNvPr>
          <p:cNvSpPr/>
          <p:nvPr/>
        </p:nvSpPr>
        <p:spPr>
          <a:xfrm>
            <a:off x="8723713" y="4238444"/>
            <a:ext cx="1009038" cy="942884"/>
          </a:xfrm>
          <a:prstGeom prst="ellipse">
            <a:avLst/>
          </a:prstGeom>
          <a:solidFill>
            <a:srgbClr val="7D2DA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E0CA0B9B-0699-1480-D91A-1B440870FCA7}"/>
              </a:ext>
            </a:extLst>
          </p:cNvPr>
          <p:cNvSpPr/>
          <p:nvPr/>
        </p:nvSpPr>
        <p:spPr>
          <a:xfrm>
            <a:off x="7334759" y="5865308"/>
            <a:ext cx="1009038" cy="942884"/>
          </a:xfrm>
          <a:prstGeom prst="ellipse">
            <a:avLst/>
          </a:prstGeom>
          <a:solidFill>
            <a:srgbClr val="FFD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 descr="Ícone&#10;&#10;Descrição gerada automaticamente">
            <a:extLst>
              <a:ext uri="{FF2B5EF4-FFF2-40B4-BE49-F238E27FC236}">
                <a16:creationId xmlns:a16="http://schemas.microsoft.com/office/drawing/2014/main" id="{30850B79-9529-FF2B-167B-AD8D21ABB2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521" y="4277312"/>
            <a:ext cx="810469" cy="810469"/>
          </a:xfrm>
          <a:prstGeom prst="rect">
            <a:avLst/>
          </a:prstGeom>
        </p:spPr>
      </p:pic>
      <p:pic>
        <p:nvPicPr>
          <p:cNvPr id="18" name="Imagem 17" descr="Logotipo, Ícone&#10;&#10;Descrição gerada automaticamente">
            <a:extLst>
              <a:ext uri="{FF2B5EF4-FFF2-40B4-BE49-F238E27FC236}">
                <a16:creationId xmlns:a16="http://schemas.microsoft.com/office/drawing/2014/main" id="{95265302-EB7E-B80D-DFF6-9258BE145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835" y="1169883"/>
            <a:ext cx="709170" cy="709170"/>
          </a:xfrm>
          <a:prstGeom prst="rect">
            <a:avLst/>
          </a:prstGeom>
        </p:spPr>
      </p:pic>
      <p:pic>
        <p:nvPicPr>
          <p:cNvPr id="19" name="Imagem 18" descr="Logotipo&#10;&#10;Descrição gerada automaticamente">
            <a:extLst>
              <a:ext uri="{FF2B5EF4-FFF2-40B4-BE49-F238E27FC236}">
                <a16:creationId xmlns:a16="http://schemas.microsoft.com/office/drawing/2014/main" id="{25303809-F89D-8AC6-2C27-BA09482E27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824" y="5980205"/>
            <a:ext cx="671488" cy="671488"/>
          </a:xfrm>
          <a:prstGeom prst="rect">
            <a:avLst/>
          </a:prstGeom>
        </p:spPr>
      </p:pic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E32E844A-EF87-49DF-76CF-725A73C4E8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857" y="4300962"/>
            <a:ext cx="846714" cy="846712"/>
          </a:xfrm>
          <a:prstGeom prst="rect">
            <a:avLst/>
          </a:prstGeom>
        </p:spPr>
      </p:pic>
      <p:pic>
        <p:nvPicPr>
          <p:cNvPr id="21" name="Imagem 20" descr="Ícone&#10;&#10;Descrição gerada automaticamente">
            <a:extLst>
              <a:ext uri="{FF2B5EF4-FFF2-40B4-BE49-F238E27FC236}">
                <a16:creationId xmlns:a16="http://schemas.microsoft.com/office/drawing/2014/main" id="{1BAEE1DF-A19B-05D9-E948-8F7E23C845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405" y="1304540"/>
            <a:ext cx="744263" cy="744263"/>
          </a:xfrm>
          <a:prstGeom prst="rect">
            <a:avLst/>
          </a:prstGeom>
        </p:spPr>
      </p:pic>
      <p:pic>
        <p:nvPicPr>
          <p:cNvPr id="22" name="Imagem 21" descr="Ícone&#10;&#10;Descrição gerada automaticamente">
            <a:extLst>
              <a:ext uri="{FF2B5EF4-FFF2-40B4-BE49-F238E27FC236}">
                <a16:creationId xmlns:a16="http://schemas.microsoft.com/office/drawing/2014/main" id="{0FAA4647-E827-B97D-66A4-7B9E495FFB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677" y="261748"/>
            <a:ext cx="643922" cy="643922"/>
          </a:xfrm>
          <a:prstGeom prst="rect">
            <a:avLst/>
          </a:prstGeom>
        </p:spPr>
      </p:pic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8633B06-CF7C-A445-855B-227547C2F6D7}"/>
              </a:ext>
            </a:extLst>
          </p:cNvPr>
          <p:cNvCxnSpPr>
            <a:cxnSpLocks/>
          </p:cNvCxnSpPr>
          <p:nvPr/>
        </p:nvCxnSpPr>
        <p:spPr>
          <a:xfrm flipV="1">
            <a:off x="3033819" y="4511396"/>
            <a:ext cx="619456" cy="145262"/>
          </a:xfrm>
          <a:prstGeom prst="line">
            <a:avLst/>
          </a:prstGeom>
          <a:ln w="698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B13DE40D-5CB1-3713-A667-0F4E5F0E9A4A}"/>
              </a:ext>
            </a:extLst>
          </p:cNvPr>
          <p:cNvCxnSpPr>
            <a:cxnSpLocks/>
          </p:cNvCxnSpPr>
          <p:nvPr/>
        </p:nvCxnSpPr>
        <p:spPr>
          <a:xfrm>
            <a:off x="3439151" y="1879053"/>
            <a:ext cx="597707" cy="448302"/>
          </a:xfrm>
          <a:prstGeom prst="line">
            <a:avLst/>
          </a:prstGeom>
          <a:ln w="69850">
            <a:solidFill>
              <a:srgbClr val="C55A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1C67B717-A085-4E65-34F6-5847A664996F}"/>
              </a:ext>
            </a:extLst>
          </p:cNvPr>
          <p:cNvCxnSpPr>
            <a:cxnSpLocks/>
          </p:cNvCxnSpPr>
          <p:nvPr/>
        </p:nvCxnSpPr>
        <p:spPr>
          <a:xfrm>
            <a:off x="5961595" y="1043029"/>
            <a:ext cx="0" cy="385997"/>
          </a:xfrm>
          <a:prstGeom prst="line">
            <a:avLst/>
          </a:prstGeom>
          <a:ln w="698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C6A89A95-7AD7-ACE8-5FC1-6C05C4B732F8}"/>
              </a:ext>
            </a:extLst>
          </p:cNvPr>
          <p:cNvCxnSpPr>
            <a:cxnSpLocks/>
          </p:cNvCxnSpPr>
          <p:nvPr/>
        </p:nvCxnSpPr>
        <p:spPr>
          <a:xfrm flipV="1">
            <a:off x="8018322" y="2103204"/>
            <a:ext cx="694696" cy="430363"/>
          </a:xfrm>
          <a:prstGeom prst="line">
            <a:avLst/>
          </a:prstGeom>
          <a:ln w="698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C816D0BE-F35A-E084-2738-328DFE71594B}"/>
              </a:ext>
            </a:extLst>
          </p:cNvPr>
          <p:cNvCxnSpPr>
            <a:cxnSpLocks/>
          </p:cNvCxnSpPr>
          <p:nvPr/>
        </p:nvCxnSpPr>
        <p:spPr>
          <a:xfrm>
            <a:off x="8187713" y="4462852"/>
            <a:ext cx="440912" cy="154159"/>
          </a:xfrm>
          <a:prstGeom prst="line">
            <a:avLst/>
          </a:prstGeom>
          <a:ln w="69850">
            <a:solidFill>
              <a:srgbClr val="7D2D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71114873-2FE5-151F-E91A-311A48DD81AF}"/>
              </a:ext>
            </a:extLst>
          </p:cNvPr>
          <p:cNvCxnSpPr>
            <a:cxnSpLocks/>
          </p:cNvCxnSpPr>
          <p:nvPr/>
        </p:nvCxnSpPr>
        <p:spPr>
          <a:xfrm>
            <a:off x="7147560" y="5623560"/>
            <a:ext cx="337264" cy="283359"/>
          </a:xfrm>
          <a:prstGeom prst="line">
            <a:avLst/>
          </a:prstGeom>
          <a:ln w="69850">
            <a:solidFill>
              <a:srgbClr val="FFD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70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9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1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300"/>
                            </p:stCondLst>
                            <p:childTnLst>
                              <p:par>
                                <p:cTn id="6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4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6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7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800"/>
                            </p:stCondLst>
                            <p:childTnLst>
                              <p:par>
                                <p:cTn id="8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900"/>
                            </p:stCondLst>
                            <p:childTnLst>
                              <p:par>
                                <p:cTn id="9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000"/>
                            </p:stCondLst>
                            <p:childTnLst>
                              <p:par>
                                <p:cTn id="9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100"/>
                            </p:stCondLst>
                            <p:childTnLst>
                              <p:par>
                                <p:cTn id="9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200"/>
                            </p:stCondLst>
                            <p:childTnLst>
                              <p:par>
                                <p:cTn id="10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300"/>
                            </p:stCondLst>
                            <p:childTnLst>
                              <p:par>
                                <p:cTn id="10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01F2EF6-509E-C6D6-DC9B-E772081B92F8}"/>
              </a:ext>
            </a:extLst>
          </p:cNvPr>
          <p:cNvSpPr txBox="1"/>
          <p:nvPr/>
        </p:nvSpPr>
        <p:spPr>
          <a:xfrm>
            <a:off x="859110" y="88915"/>
            <a:ext cx="113328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C55A11"/>
                </a:solidFill>
                <a:latin typeface="Aptos Narrow" panose="020B0004020202020204" pitchFamily="34" charset="0"/>
              </a:rPr>
              <a:t>Entregas</a:t>
            </a:r>
            <a:endParaRPr lang="pt-BR" dirty="0">
              <a:solidFill>
                <a:srgbClr val="C55A11"/>
              </a:solidFill>
              <a:latin typeface="Aptos Narrow" panose="020B0004020202020204" pitchFamily="34" charset="0"/>
            </a:endParaRPr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28057CDE-6818-326F-58C4-C787C4101D8F}"/>
              </a:ext>
            </a:extLst>
          </p:cNvPr>
          <p:cNvCxnSpPr/>
          <p:nvPr/>
        </p:nvCxnSpPr>
        <p:spPr>
          <a:xfrm>
            <a:off x="5345862" y="12439221"/>
            <a:ext cx="0" cy="169530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B9C46779-88A4-B700-8CB0-2E55EE38F8BE}"/>
              </a:ext>
            </a:extLst>
          </p:cNvPr>
          <p:cNvCxnSpPr>
            <a:cxnSpLocks/>
          </p:cNvCxnSpPr>
          <p:nvPr/>
        </p:nvCxnSpPr>
        <p:spPr>
          <a:xfrm>
            <a:off x="215900" y="3429000"/>
            <a:ext cx="11709400" cy="0"/>
          </a:xfrm>
          <a:prstGeom prst="line">
            <a:avLst/>
          </a:prstGeom>
          <a:ln w="76200">
            <a:solidFill>
              <a:srgbClr val="0D0D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lipse 2">
            <a:extLst>
              <a:ext uri="{FF2B5EF4-FFF2-40B4-BE49-F238E27FC236}">
                <a16:creationId xmlns:a16="http://schemas.microsoft.com/office/drawing/2014/main" id="{017319D4-736A-ACD6-1AD5-7496A60476EC}"/>
              </a:ext>
            </a:extLst>
          </p:cNvPr>
          <p:cNvSpPr/>
          <p:nvPr/>
        </p:nvSpPr>
        <p:spPr>
          <a:xfrm>
            <a:off x="-5482" y="3226873"/>
            <a:ext cx="442763" cy="404253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002B95D1-2895-D076-D15E-15CCD330B3B8}"/>
              </a:ext>
            </a:extLst>
          </p:cNvPr>
          <p:cNvSpPr/>
          <p:nvPr/>
        </p:nvSpPr>
        <p:spPr>
          <a:xfrm>
            <a:off x="11703919" y="3226873"/>
            <a:ext cx="442763" cy="40425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500D66E5-BF37-77B6-5C7B-4AABB3239301}"/>
              </a:ext>
            </a:extLst>
          </p:cNvPr>
          <p:cNvSpPr/>
          <p:nvPr/>
        </p:nvSpPr>
        <p:spPr>
          <a:xfrm>
            <a:off x="859110" y="3228055"/>
            <a:ext cx="442763" cy="404253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D1B2A0F2-65BD-7A65-E767-2B0EE071241C}"/>
              </a:ext>
            </a:extLst>
          </p:cNvPr>
          <p:cNvSpPr/>
          <p:nvPr/>
        </p:nvSpPr>
        <p:spPr>
          <a:xfrm>
            <a:off x="1860372" y="3228055"/>
            <a:ext cx="442763" cy="404253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3976E9AC-1570-2EF0-B289-B639DBAAA0CF}"/>
              </a:ext>
            </a:extLst>
          </p:cNvPr>
          <p:cNvSpPr/>
          <p:nvPr/>
        </p:nvSpPr>
        <p:spPr>
          <a:xfrm>
            <a:off x="2861634" y="3228055"/>
            <a:ext cx="442763" cy="404253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27D9DE95-4F48-76F4-6E39-18FC828D0ACB}"/>
              </a:ext>
            </a:extLst>
          </p:cNvPr>
          <p:cNvSpPr/>
          <p:nvPr/>
        </p:nvSpPr>
        <p:spPr>
          <a:xfrm>
            <a:off x="3862896" y="3228055"/>
            <a:ext cx="442763" cy="404253"/>
          </a:xfrm>
          <a:prstGeom prst="ellipse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AF972709-8FAA-3D0B-39EC-940361AE3876}"/>
              </a:ext>
            </a:extLst>
          </p:cNvPr>
          <p:cNvSpPr/>
          <p:nvPr/>
        </p:nvSpPr>
        <p:spPr>
          <a:xfrm>
            <a:off x="4864158" y="3228055"/>
            <a:ext cx="442763" cy="404253"/>
          </a:xfrm>
          <a:prstGeom prst="ellipse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9285C91-E3DD-E98D-047E-58D837C635C0}"/>
              </a:ext>
            </a:extLst>
          </p:cNvPr>
          <p:cNvSpPr/>
          <p:nvPr/>
        </p:nvSpPr>
        <p:spPr>
          <a:xfrm>
            <a:off x="5865420" y="3228055"/>
            <a:ext cx="442763" cy="404253"/>
          </a:xfrm>
          <a:prstGeom prst="ellipse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F21636C8-69E6-F3E0-359E-0079A229269E}"/>
              </a:ext>
            </a:extLst>
          </p:cNvPr>
          <p:cNvSpPr/>
          <p:nvPr/>
        </p:nvSpPr>
        <p:spPr>
          <a:xfrm>
            <a:off x="6866682" y="3228055"/>
            <a:ext cx="442763" cy="404253"/>
          </a:xfrm>
          <a:prstGeom prst="ellipse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CC5D5868-E3CB-E4FB-C017-C863693F8274}"/>
              </a:ext>
            </a:extLst>
          </p:cNvPr>
          <p:cNvSpPr/>
          <p:nvPr/>
        </p:nvSpPr>
        <p:spPr>
          <a:xfrm>
            <a:off x="7867944" y="3228055"/>
            <a:ext cx="442763" cy="404253"/>
          </a:xfrm>
          <a:prstGeom prst="ellipse">
            <a:avLst/>
          </a:prstGeom>
          <a:solidFill>
            <a:srgbClr val="7D2D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E0307B40-3266-DA87-FF51-6BF4103FF49F}"/>
              </a:ext>
            </a:extLst>
          </p:cNvPr>
          <p:cNvSpPr/>
          <p:nvPr/>
        </p:nvSpPr>
        <p:spPr>
          <a:xfrm>
            <a:off x="8869206" y="3228055"/>
            <a:ext cx="442763" cy="404253"/>
          </a:xfrm>
          <a:prstGeom prst="ellipse">
            <a:avLst/>
          </a:prstGeom>
          <a:solidFill>
            <a:srgbClr val="7D2D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219F38E-2ECF-C6BE-6544-1A3D75BCA10D}"/>
              </a:ext>
            </a:extLst>
          </p:cNvPr>
          <p:cNvSpPr/>
          <p:nvPr/>
        </p:nvSpPr>
        <p:spPr>
          <a:xfrm>
            <a:off x="9870468" y="3228055"/>
            <a:ext cx="442763" cy="404253"/>
          </a:xfrm>
          <a:prstGeom prst="ellipse">
            <a:avLst/>
          </a:prstGeom>
          <a:solidFill>
            <a:srgbClr val="7D2D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8D5CF934-4C25-9947-7FB9-4CC95B785950}"/>
              </a:ext>
            </a:extLst>
          </p:cNvPr>
          <p:cNvSpPr/>
          <p:nvPr/>
        </p:nvSpPr>
        <p:spPr>
          <a:xfrm>
            <a:off x="10871734" y="3228055"/>
            <a:ext cx="442763" cy="404253"/>
          </a:xfrm>
          <a:prstGeom prst="ellipse">
            <a:avLst/>
          </a:prstGeom>
          <a:solidFill>
            <a:srgbClr val="7D2D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írculo: Vazio 17">
            <a:extLst>
              <a:ext uri="{FF2B5EF4-FFF2-40B4-BE49-F238E27FC236}">
                <a16:creationId xmlns:a16="http://schemas.microsoft.com/office/drawing/2014/main" id="{833A2093-8C74-3E7F-8DA5-06CBDA182261}"/>
              </a:ext>
            </a:extLst>
          </p:cNvPr>
          <p:cNvSpPr/>
          <p:nvPr/>
        </p:nvSpPr>
        <p:spPr>
          <a:xfrm>
            <a:off x="878124" y="1503637"/>
            <a:ext cx="404734" cy="436360"/>
          </a:xfrm>
          <a:prstGeom prst="donut">
            <a:avLst>
              <a:gd name="adj" fmla="val 5921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9" name="Círculo: Vazio 18">
            <a:extLst>
              <a:ext uri="{FF2B5EF4-FFF2-40B4-BE49-F238E27FC236}">
                <a16:creationId xmlns:a16="http://schemas.microsoft.com/office/drawing/2014/main" id="{5E5D50AE-8A09-B7A5-6CD3-8A83F5684A7E}"/>
              </a:ext>
            </a:extLst>
          </p:cNvPr>
          <p:cNvSpPr/>
          <p:nvPr/>
        </p:nvSpPr>
        <p:spPr>
          <a:xfrm>
            <a:off x="1879386" y="4771939"/>
            <a:ext cx="404734" cy="436360"/>
          </a:xfrm>
          <a:prstGeom prst="donut">
            <a:avLst>
              <a:gd name="adj" fmla="val 5921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0" name="Círculo: Vazio 19">
            <a:extLst>
              <a:ext uri="{FF2B5EF4-FFF2-40B4-BE49-F238E27FC236}">
                <a16:creationId xmlns:a16="http://schemas.microsoft.com/office/drawing/2014/main" id="{8B7D0580-DD48-5830-9ADB-9A744A662B03}"/>
              </a:ext>
            </a:extLst>
          </p:cNvPr>
          <p:cNvSpPr/>
          <p:nvPr/>
        </p:nvSpPr>
        <p:spPr>
          <a:xfrm>
            <a:off x="2880648" y="2039878"/>
            <a:ext cx="404734" cy="436360"/>
          </a:xfrm>
          <a:prstGeom prst="donut">
            <a:avLst>
              <a:gd name="adj" fmla="val 5921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1" name="Círculo: Vazio 20">
            <a:extLst>
              <a:ext uri="{FF2B5EF4-FFF2-40B4-BE49-F238E27FC236}">
                <a16:creationId xmlns:a16="http://schemas.microsoft.com/office/drawing/2014/main" id="{4AFEC037-5FC5-C35D-9992-73DFA5601B57}"/>
              </a:ext>
            </a:extLst>
          </p:cNvPr>
          <p:cNvSpPr/>
          <p:nvPr/>
        </p:nvSpPr>
        <p:spPr>
          <a:xfrm>
            <a:off x="3901127" y="4553759"/>
            <a:ext cx="404734" cy="436360"/>
          </a:xfrm>
          <a:prstGeom prst="donut">
            <a:avLst>
              <a:gd name="adj" fmla="val 5921"/>
            </a:avLst>
          </a:prstGeom>
          <a:solidFill>
            <a:schemeClr val="accent1">
              <a:lumMod val="75000"/>
            </a:schemeClr>
          </a:solidFill>
          <a:ln>
            <a:solidFill>
              <a:srgbClr val="C55A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2" name="Círculo: Vazio 21">
            <a:extLst>
              <a:ext uri="{FF2B5EF4-FFF2-40B4-BE49-F238E27FC236}">
                <a16:creationId xmlns:a16="http://schemas.microsoft.com/office/drawing/2014/main" id="{9A11AD1D-1404-305B-0B61-E0AB2562EFFA}"/>
              </a:ext>
            </a:extLst>
          </p:cNvPr>
          <p:cNvSpPr/>
          <p:nvPr/>
        </p:nvSpPr>
        <p:spPr>
          <a:xfrm>
            <a:off x="4902187" y="1289244"/>
            <a:ext cx="404734" cy="436360"/>
          </a:xfrm>
          <a:prstGeom prst="donut">
            <a:avLst>
              <a:gd name="adj" fmla="val 5921"/>
            </a:avLst>
          </a:prstGeom>
          <a:solidFill>
            <a:schemeClr val="accent1">
              <a:lumMod val="75000"/>
            </a:schemeClr>
          </a:solidFill>
          <a:ln>
            <a:solidFill>
              <a:srgbClr val="C55A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D27FF68F-7045-A34F-375D-A67827AE253E}"/>
              </a:ext>
            </a:extLst>
          </p:cNvPr>
          <p:cNvSpPr/>
          <p:nvPr/>
        </p:nvSpPr>
        <p:spPr>
          <a:xfrm>
            <a:off x="5865420" y="1952168"/>
            <a:ext cx="404734" cy="436360"/>
          </a:xfrm>
          <a:prstGeom prst="donut">
            <a:avLst>
              <a:gd name="adj" fmla="val 5921"/>
            </a:avLst>
          </a:prstGeom>
          <a:solidFill>
            <a:schemeClr val="accent1">
              <a:lumMod val="75000"/>
            </a:schemeClr>
          </a:solidFill>
          <a:ln>
            <a:solidFill>
              <a:srgbClr val="C55A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4" name="Círculo: Vazio 23">
            <a:extLst>
              <a:ext uri="{FF2B5EF4-FFF2-40B4-BE49-F238E27FC236}">
                <a16:creationId xmlns:a16="http://schemas.microsoft.com/office/drawing/2014/main" id="{12E05409-BF69-AB67-0D8F-43438FB8B1DC}"/>
              </a:ext>
            </a:extLst>
          </p:cNvPr>
          <p:cNvSpPr/>
          <p:nvPr/>
        </p:nvSpPr>
        <p:spPr>
          <a:xfrm>
            <a:off x="6885696" y="4990119"/>
            <a:ext cx="404734" cy="436360"/>
          </a:xfrm>
          <a:prstGeom prst="donut">
            <a:avLst>
              <a:gd name="adj" fmla="val 5921"/>
            </a:avLst>
          </a:prstGeom>
          <a:solidFill>
            <a:schemeClr val="accent1">
              <a:lumMod val="75000"/>
            </a:schemeClr>
          </a:solidFill>
          <a:ln>
            <a:solidFill>
              <a:srgbClr val="C55A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5" name="Círculo: Vazio 24">
            <a:extLst>
              <a:ext uri="{FF2B5EF4-FFF2-40B4-BE49-F238E27FC236}">
                <a16:creationId xmlns:a16="http://schemas.microsoft.com/office/drawing/2014/main" id="{7E833484-2FD4-4E2B-1802-3B47F598BCF7}"/>
              </a:ext>
            </a:extLst>
          </p:cNvPr>
          <p:cNvSpPr/>
          <p:nvPr/>
        </p:nvSpPr>
        <p:spPr>
          <a:xfrm>
            <a:off x="7886958" y="4117399"/>
            <a:ext cx="404734" cy="436360"/>
          </a:xfrm>
          <a:prstGeom prst="donut">
            <a:avLst>
              <a:gd name="adj" fmla="val 5921"/>
            </a:avLst>
          </a:prstGeom>
          <a:solidFill>
            <a:srgbClr val="7D2DA9"/>
          </a:solidFill>
          <a:ln>
            <a:solidFill>
              <a:srgbClr val="7D2DA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6" name="Círculo: Vazio 25">
            <a:extLst>
              <a:ext uri="{FF2B5EF4-FFF2-40B4-BE49-F238E27FC236}">
                <a16:creationId xmlns:a16="http://schemas.microsoft.com/office/drawing/2014/main" id="{169E2537-7784-E165-86A9-C185A8CE23AC}"/>
              </a:ext>
            </a:extLst>
          </p:cNvPr>
          <p:cNvSpPr/>
          <p:nvPr/>
        </p:nvSpPr>
        <p:spPr>
          <a:xfrm>
            <a:off x="8888220" y="4771939"/>
            <a:ext cx="404734" cy="436360"/>
          </a:xfrm>
          <a:prstGeom prst="donut">
            <a:avLst>
              <a:gd name="adj" fmla="val 5921"/>
            </a:avLst>
          </a:prstGeom>
          <a:solidFill>
            <a:srgbClr val="7D2DA9"/>
          </a:solidFill>
          <a:ln>
            <a:solidFill>
              <a:srgbClr val="7D2DA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7" name="Círculo: Vazio 26">
            <a:extLst>
              <a:ext uri="{FF2B5EF4-FFF2-40B4-BE49-F238E27FC236}">
                <a16:creationId xmlns:a16="http://schemas.microsoft.com/office/drawing/2014/main" id="{AC4FEDE4-EC53-AD3F-9281-393C883DEE88}"/>
              </a:ext>
            </a:extLst>
          </p:cNvPr>
          <p:cNvSpPr/>
          <p:nvPr/>
        </p:nvSpPr>
        <p:spPr>
          <a:xfrm>
            <a:off x="9870468" y="2053279"/>
            <a:ext cx="404734" cy="436360"/>
          </a:xfrm>
          <a:prstGeom prst="donut">
            <a:avLst>
              <a:gd name="adj" fmla="val 5921"/>
            </a:avLst>
          </a:prstGeom>
          <a:solidFill>
            <a:srgbClr val="7D2DA9"/>
          </a:solidFill>
          <a:ln>
            <a:solidFill>
              <a:srgbClr val="7D2DA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8" name="Círculo: Vazio 27">
            <a:extLst>
              <a:ext uri="{FF2B5EF4-FFF2-40B4-BE49-F238E27FC236}">
                <a16:creationId xmlns:a16="http://schemas.microsoft.com/office/drawing/2014/main" id="{4564A5AB-86C7-9A8D-187B-46728CBD06E4}"/>
              </a:ext>
            </a:extLst>
          </p:cNvPr>
          <p:cNvSpPr/>
          <p:nvPr/>
        </p:nvSpPr>
        <p:spPr>
          <a:xfrm>
            <a:off x="10909142" y="1289579"/>
            <a:ext cx="404734" cy="436360"/>
          </a:xfrm>
          <a:prstGeom prst="donut">
            <a:avLst>
              <a:gd name="adj" fmla="val 5921"/>
            </a:avLst>
          </a:prstGeom>
          <a:solidFill>
            <a:srgbClr val="7D2DA9"/>
          </a:solidFill>
          <a:ln>
            <a:solidFill>
              <a:srgbClr val="7D2DA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8F3B19AB-4565-ADC1-7971-775C7CCE9FEC}"/>
              </a:ext>
            </a:extLst>
          </p:cNvPr>
          <p:cNvCxnSpPr>
            <a:stCxn id="5" idx="0"/>
            <a:endCxn id="18" idx="4"/>
          </p:cNvCxnSpPr>
          <p:nvPr/>
        </p:nvCxnSpPr>
        <p:spPr>
          <a:xfrm flipH="1" flipV="1">
            <a:off x="1080491" y="1939997"/>
            <a:ext cx="1" cy="1288058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39F17AF-B68C-6090-9EC4-C4406FFC38F7}"/>
              </a:ext>
            </a:extLst>
          </p:cNvPr>
          <p:cNvCxnSpPr>
            <a:stCxn id="19" idx="0"/>
            <a:endCxn id="6" idx="4"/>
          </p:cNvCxnSpPr>
          <p:nvPr/>
        </p:nvCxnSpPr>
        <p:spPr>
          <a:xfrm flipV="1">
            <a:off x="2081753" y="3632308"/>
            <a:ext cx="1" cy="113963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07C19107-29DF-9036-0C58-068459526840}"/>
              </a:ext>
            </a:extLst>
          </p:cNvPr>
          <p:cNvCxnSpPr>
            <a:stCxn id="7" idx="0"/>
            <a:endCxn id="20" idx="4"/>
          </p:cNvCxnSpPr>
          <p:nvPr/>
        </p:nvCxnSpPr>
        <p:spPr>
          <a:xfrm flipH="1" flipV="1">
            <a:off x="3083015" y="2476238"/>
            <a:ext cx="1" cy="75181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E7480BFA-5C40-0A5A-9D5A-A5995FE15864}"/>
              </a:ext>
            </a:extLst>
          </p:cNvPr>
          <p:cNvCxnSpPr>
            <a:stCxn id="21" idx="0"/>
            <a:endCxn id="8" idx="4"/>
          </p:cNvCxnSpPr>
          <p:nvPr/>
        </p:nvCxnSpPr>
        <p:spPr>
          <a:xfrm flipH="1" flipV="1">
            <a:off x="4084278" y="3632308"/>
            <a:ext cx="19216" cy="921451"/>
          </a:xfrm>
          <a:prstGeom prst="line">
            <a:avLst/>
          </a:prstGeom>
          <a:ln w="38100">
            <a:solidFill>
              <a:srgbClr val="EE7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BFE0C2C6-21C7-0158-72AA-4474B255D906}"/>
              </a:ext>
            </a:extLst>
          </p:cNvPr>
          <p:cNvCxnSpPr>
            <a:stCxn id="9" idx="0"/>
            <a:endCxn id="22" idx="4"/>
          </p:cNvCxnSpPr>
          <p:nvPr/>
        </p:nvCxnSpPr>
        <p:spPr>
          <a:xfrm flipV="1">
            <a:off x="5085540" y="1725604"/>
            <a:ext cx="19014" cy="1502451"/>
          </a:xfrm>
          <a:prstGeom prst="line">
            <a:avLst/>
          </a:prstGeom>
          <a:ln w="38100">
            <a:solidFill>
              <a:srgbClr val="C55A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059DA6B7-540D-08C0-E784-D15BB35E0C71}"/>
              </a:ext>
            </a:extLst>
          </p:cNvPr>
          <p:cNvCxnSpPr>
            <a:stCxn id="23" idx="4"/>
            <a:endCxn id="10" idx="0"/>
          </p:cNvCxnSpPr>
          <p:nvPr/>
        </p:nvCxnSpPr>
        <p:spPr>
          <a:xfrm>
            <a:off x="6067787" y="2388528"/>
            <a:ext cx="19015" cy="839527"/>
          </a:xfrm>
          <a:prstGeom prst="line">
            <a:avLst/>
          </a:prstGeom>
          <a:ln w="38100">
            <a:solidFill>
              <a:srgbClr val="C55A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9D4ADEE-CDE5-C7BA-0A60-7DF9FC2D6D9F}"/>
              </a:ext>
            </a:extLst>
          </p:cNvPr>
          <p:cNvCxnSpPr>
            <a:stCxn id="11" idx="4"/>
            <a:endCxn id="24" idx="0"/>
          </p:cNvCxnSpPr>
          <p:nvPr/>
        </p:nvCxnSpPr>
        <p:spPr>
          <a:xfrm flipH="1">
            <a:off x="7088063" y="3632308"/>
            <a:ext cx="1" cy="1357811"/>
          </a:xfrm>
          <a:prstGeom prst="line">
            <a:avLst/>
          </a:prstGeom>
          <a:ln w="38100">
            <a:solidFill>
              <a:srgbClr val="C55A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D47F09CE-5550-F580-0991-EF8B77B685FF}"/>
              </a:ext>
            </a:extLst>
          </p:cNvPr>
          <p:cNvCxnSpPr>
            <a:stCxn id="25" idx="0"/>
            <a:endCxn id="12" idx="4"/>
          </p:cNvCxnSpPr>
          <p:nvPr/>
        </p:nvCxnSpPr>
        <p:spPr>
          <a:xfrm flipV="1">
            <a:off x="8089325" y="3632308"/>
            <a:ext cx="1" cy="485091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3D77BFCA-C582-F3CE-5946-619D2CE8EFEB}"/>
              </a:ext>
            </a:extLst>
          </p:cNvPr>
          <p:cNvCxnSpPr>
            <a:stCxn id="26" idx="0"/>
            <a:endCxn id="13" idx="4"/>
          </p:cNvCxnSpPr>
          <p:nvPr/>
        </p:nvCxnSpPr>
        <p:spPr>
          <a:xfrm flipV="1">
            <a:off x="9090587" y="3632308"/>
            <a:ext cx="1" cy="1139631"/>
          </a:xfrm>
          <a:prstGeom prst="line">
            <a:avLst/>
          </a:prstGeom>
          <a:ln w="38100">
            <a:solidFill>
              <a:srgbClr val="7D2D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5487A786-EE10-BB80-8251-66E168E11E7B}"/>
              </a:ext>
            </a:extLst>
          </p:cNvPr>
          <p:cNvCxnSpPr>
            <a:stCxn id="14" idx="0"/>
            <a:endCxn id="27" idx="4"/>
          </p:cNvCxnSpPr>
          <p:nvPr/>
        </p:nvCxnSpPr>
        <p:spPr>
          <a:xfrm flipH="1" flipV="1">
            <a:off x="10072835" y="2489639"/>
            <a:ext cx="19015" cy="738416"/>
          </a:xfrm>
          <a:prstGeom prst="line">
            <a:avLst/>
          </a:prstGeom>
          <a:ln w="38100">
            <a:solidFill>
              <a:srgbClr val="7D2D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41F2A21B-07B9-A6D2-13B3-7A836DEAA0C5}"/>
              </a:ext>
            </a:extLst>
          </p:cNvPr>
          <p:cNvCxnSpPr>
            <a:cxnSpLocks/>
          </p:cNvCxnSpPr>
          <p:nvPr/>
        </p:nvCxnSpPr>
        <p:spPr>
          <a:xfrm flipV="1">
            <a:off x="11110069" y="1721817"/>
            <a:ext cx="18393" cy="1502116"/>
          </a:xfrm>
          <a:prstGeom prst="line">
            <a:avLst/>
          </a:prstGeom>
          <a:ln w="38100">
            <a:solidFill>
              <a:srgbClr val="7D2D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F8FDBE91-A738-C02C-EB87-3ED26809CAD5}"/>
              </a:ext>
            </a:extLst>
          </p:cNvPr>
          <p:cNvSpPr txBox="1"/>
          <p:nvPr/>
        </p:nvSpPr>
        <p:spPr>
          <a:xfrm>
            <a:off x="437281" y="1142762"/>
            <a:ext cx="2164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accent1">
                    <a:lumMod val="75000"/>
                  </a:schemeClr>
                </a:solidFill>
              </a:rPr>
              <a:t>Manual do Usuário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B6DFB17C-FEE0-65DA-E1DD-D243A8BB01F2}"/>
              </a:ext>
            </a:extLst>
          </p:cNvPr>
          <p:cNvSpPr txBox="1"/>
          <p:nvPr/>
        </p:nvSpPr>
        <p:spPr>
          <a:xfrm>
            <a:off x="1519321" y="5241527"/>
            <a:ext cx="2164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accent1">
                    <a:lumMod val="75000"/>
                  </a:schemeClr>
                </a:solidFill>
              </a:rPr>
              <a:t>Casos de Uso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D433F5A4-5615-68DA-C360-4B268DEE4F5D}"/>
              </a:ext>
            </a:extLst>
          </p:cNvPr>
          <p:cNvSpPr txBox="1"/>
          <p:nvPr/>
        </p:nvSpPr>
        <p:spPr>
          <a:xfrm>
            <a:off x="2220881" y="1684831"/>
            <a:ext cx="2164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accent1">
                    <a:lumMod val="75000"/>
                  </a:schemeClr>
                </a:solidFill>
              </a:rPr>
              <a:t>Pré-</a:t>
            </a:r>
            <a:r>
              <a:rPr lang="pt-BR" sz="1600" b="1" dirty="0">
                <a:solidFill>
                  <a:srgbClr val="92D050"/>
                </a:solidFill>
              </a:rPr>
              <a:t> </a:t>
            </a:r>
            <a:r>
              <a:rPr lang="pt-BR" sz="1600" b="1" dirty="0">
                <a:solidFill>
                  <a:schemeClr val="accent1">
                    <a:lumMod val="75000"/>
                  </a:schemeClr>
                </a:solidFill>
              </a:rPr>
              <a:t>Desenvolvimento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82AC7F00-A07F-6DE3-310D-8D3EDD7283E3}"/>
              </a:ext>
            </a:extLst>
          </p:cNvPr>
          <p:cNvSpPr txBox="1"/>
          <p:nvPr/>
        </p:nvSpPr>
        <p:spPr>
          <a:xfrm>
            <a:off x="3431699" y="5207774"/>
            <a:ext cx="2164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accent2">
                    <a:lumMod val="75000"/>
                  </a:schemeClr>
                </a:solidFill>
              </a:rPr>
              <a:t>Pré- Apresentação II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A1C29794-C6B9-BEE8-F8A8-10A938341221}"/>
              </a:ext>
            </a:extLst>
          </p:cNvPr>
          <p:cNvSpPr txBox="1"/>
          <p:nvPr/>
        </p:nvSpPr>
        <p:spPr>
          <a:xfrm>
            <a:off x="4353749" y="961432"/>
            <a:ext cx="2164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accent2">
                    <a:lumMod val="75000"/>
                  </a:schemeClr>
                </a:solidFill>
              </a:rPr>
              <a:t>Pré- Apresentação III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044AFCE8-B1E2-010F-9DCA-3D0722609A4E}"/>
              </a:ext>
            </a:extLst>
          </p:cNvPr>
          <p:cNvSpPr txBox="1"/>
          <p:nvPr/>
        </p:nvSpPr>
        <p:spPr>
          <a:xfrm>
            <a:off x="5595779" y="1591293"/>
            <a:ext cx="2164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accent2">
                    <a:lumMod val="75000"/>
                  </a:schemeClr>
                </a:solidFill>
              </a:rPr>
              <a:t>Casos de Teste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369200C6-2B15-44C8-CA15-07A11DCDC66F}"/>
              </a:ext>
            </a:extLst>
          </p:cNvPr>
          <p:cNvSpPr txBox="1"/>
          <p:nvPr/>
        </p:nvSpPr>
        <p:spPr>
          <a:xfrm>
            <a:off x="6024276" y="5518526"/>
            <a:ext cx="2164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accent2">
                    <a:lumMod val="75000"/>
                  </a:schemeClr>
                </a:solidFill>
              </a:rPr>
              <a:t>Teste de Usabilidade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B7853E83-9DA2-B5C5-EDF6-C6667911F13C}"/>
              </a:ext>
            </a:extLst>
          </p:cNvPr>
          <p:cNvSpPr txBox="1"/>
          <p:nvPr/>
        </p:nvSpPr>
        <p:spPr>
          <a:xfrm>
            <a:off x="7031945" y="4597075"/>
            <a:ext cx="2164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0D0D0D"/>
                </a:solidFill>
              </a:rPr>
              <a:t> Documentação e Apresentação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55F52E54-CD3C-1C73-3E6F-1A983F924AC8}"/>
              </a:ext>
            </a:extLst>
          </p:cNvPr>
          <p:cNvSpPr txBox="1"/>
          <p:nvPr/>
        </p:nvSpPr>
        <p:spPr>
          <a:xfrm>
            <a:off x="8087689" y="5287979"/>
            <a:ext cx="3022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0D0D0D"/>
                </a:solidFill>
              </a:rPr>
              <a:t>Montar Apresentação Final</a:t>
            </a: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DA088433-A3F2-29DC-6EE1-FC1C1CBBFA1B}"/>
              </a:ext>
            </a:extLst>
          </p:cNvPr>
          <p:cNvSpPr txBox="1"/>
          <p:nvPr/>
        </p:nvSpPr>
        <p:spPr>
          <a:xfrm>
            <a:off x="9515381" y="1711465"/>
            <a:ext cx="3022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0D0D0D"/>
                </a:solidFill>
              </a:rPr>
              <a:t>Apresentação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DF38F1CA-2EB0-AE5B-7E67-539981AF90BE}"/>
              </a:ext>
            </a:extLst>
          </p:cNvPr>
          <p:cNvSpPr txBox="1"/>
          <p:nvPr/>
        </p:nvSpPr>
        <p:spPr>
          <a:xfrm>
            <a:off x="10495515" y="986284"/>
            <a:ext cx="3022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rgbClr val="0D0D0D"/>
                </a:solidFill>
              </a:rPr>
              <a:t>Apresentação P3</a:t>
            </a:r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BD0795C-EF2A-61A0-B30A-3B1438214AD6}"/>
              </a:ext>
            </a:extLst>
          </p:cNvPr>
          <p:cNvSpPr txBox="1"/>
          <p:nvPr/>
        </p:nvSpPr>
        <p:spPr>
          <a:xfrm>
            <a:off x="771837" y="3679364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06/04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36A0A1F4-D7A2-9D11-D075-CB052D9350DC}"/>
              </a:ext>
            </a:extLst>
          </p:cNvPr>
          <p:cNvSpPr txBox="1"/>
          <p:nvPr/>
        </p:nvSpPr>
        <p:spPr>
          <a:xfrm>
            <a:off x="1757366" y="2880500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06/04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CCBA3667-8D6D-AA17-E16A-3EA89723AFB5}"/>
              </a:ext>
            </a:extLst>
          </p:cNvPr>
          <p:cNvSpPr txBox="1"/>
          <p:nvPr/>
        </p:nvSpPr>
        <p:spPr>
          <a:xfrm>
            <a:off x="2750866" y="3667015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31/04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0A2FDF77-307B-E61A-35D1-756A4911228F}"/>
              </a:ext>
            </a:extLst>
          </p:cNvPr>
          <p:cNvSpPr txBox="1"/>
          <p:nvPr/>
        </p:nvSpPr>
        <p:spPr>
          <a:xfrm>
            <a:off x="3769512" y="2898347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03/05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D0969D52-0284-BE02-A7C1-1B04FEDCC598}"/>
              </a:ext>
            </a:extLst>
          </p:cNvPr>
          <p:cNvSpPr txBox="1"/>
          <p:nvPr/>
        </p:nvSpPr>
        <p:spPr>
          <a:xfrm>
            <a:off x="4753148" y="3679363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24/05</a:t>
            </a:r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3240F720-7A89-D7B0-A742-25F21080EE79}"/>
              </a:ext>
            </a:extLst>
          </p:cNvPr>
          <p:cNvSpPr txBox="1"/>
          <p:nvPr/>
        </p:nvSpPr>
        <p:spPr>
          <a:xfrm>
            <a:off x="5742070" y="3651877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31/05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47925FA7-AE17-D68C-3CBD-CFCE47961D70}"/>
              </a:ext>
            </a:extLst>
          </p:cNvPr>
          <p:cNvSpPr txBox="1"/>
          <p:nvPr/>
        </p:nvSpPr>
        <p:spPr>
          <a:xfrm>
            <a:off x="7823027" y="2840213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08/06</a:t>
            </a:r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78C3B366-947A-892C-7AB2-F8EB02F8F454}"/>
              </a:ext>
            </a:extLst>
          </p:cNvPr>
          <p:cNvSpPr txBox="1"/>
          <p:nvPr/>
        </p:nvSpPr>
        <p:spPr>
          <a:xfrm>
            <a:off x="6751830" y="2826237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31/05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B5E6FB84-1F6E-6633-4DF0-5EF926767492}"/>
              </a:ext>
            </a:extLst>
          </p:cNvPr>
          <p:cNvSpPr txBox="1"/>
          <p:nvPr/>
        </p:nvSpPr>
        <p:spPr>
          <a:xfrm>
            <a:off x="8798387" y="2828149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08/06</a:t>
            </a:r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CA7DA0D6-CF50-2017-E577-FE838887CBDA}"/>
              </a:ext>
            </a:extLst>
          </p:cNvPr>
          <p:cNvSpPr txBox="1"/>
          <p:nvPr/>
        </p:nvSpPr>
        <p:spPr>
          <a:xfrm>
            <a:off x="9787522" y="3655776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17/06</a:t>
            </a:r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160ABC69-3575-36DF-0AE7-B696AACCD9BE}"/>
              </a:ext>
            </a:extLst>
          </p:cNvPr>
          <p:cNvSpPr txBox="1"/>
          <p:nvPr/>
        </p:nvSpPr>
        <p:spPr>
          <a:xfrm>
            <a:off x="10702653" y="3619517"/>
            <a:ext cx="975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24/06</a:t>
            </a:r>
          </a:p>
        </p:txBody>
      </p:sp>
    </p:spTree>
    <p:extLst>
      <p:ext uri="{BB962C8B-B14F-4D97-AF65-F5344CB8AC3E}">
        <p14:creationId xmlns:p14="http://schemas.microsoft.com/office/powerpoint/2010/main" val="109695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"/>
                            </p:stCondLst>
                            <p:childTnLst>
                              <p:par>
                                <p:cTn id="8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00"/>
                            </p:stCondLst>
                            <p:childTnLst>
                              <p:par>
                                <p:cTn id="10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5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900"/>
                            </p:stCondLst>
                            <p:childTnLst>
                              <p:par>
                                <p:cTn id="1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95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50"/>
                            </p:stCondLst>
                            <p:childTnLst>
                              <p:par>
                                <p:cTn id="1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8" dur="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1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150"/>
                            </p:stCondLst>
                            <p:childTnLst>
                              <p:par>
                                <p:cTn id="1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8" dur="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200"/>
                            </p:stCondLst>
                            <p:childTnLst>
                              <p:par>
                                <p:cTn id="1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250"/>
                            </p:stCondLst>
                            <p:childTnLst>
                              <p:par>
                                <p:cTn id="1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8" dur="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300"/>
                            </p:stCondLst>
                            <p:childTnLst>
                              <p:par>
                                <p:cTn id="1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350"/>
                            </p:stCondLst>
                            <p:childTnLst>
                              <p:par>
                                <p:cTn id="1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8" dur="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400"/>
                            </p:stCondLst>
                            <p:childTnLst>
                              <p:par>
                                <p:cTn id="1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450"/>
                            </p:stCondLst>
                            <p:childTnLst>
                              <p:par>
                                <p:cTn id="17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8" dur="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500"/>
                            </p:stCondLst>
                            <p:childTnLst>
                              <p:par>
                                <p:cTn id="1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0" dur="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2" dur="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5" dur="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4" dur="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3" dur="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9" dur="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2" dur="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5" dur="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8" dur="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1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51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72C266D0-A144-A925-EBF3-B84C860E0A6D}"/>
              </a:ext>
            </a:extLst>
          </p:cNvPr>
          <p:cNvSpPr txBox="1"/>
          <p:nvPr/>
        </p:nvSpPr>
        <p:spPr>
          <a:xfrm>
            <a:off x="203200" y="-169544"/>
            <a:ext cx="113328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C55A11"/>
                </a:solidFill>
                <a:latin typeface="Aptos Narrow" panose="020B0004020202020204" pitchFamily="34" charset="0"/>
              </a:rPr>
              <a:t>Orçamento Mensal</a:t>
            </a:r>
          </a:p>
          <a:p>
            <a:endParaRPr lang="pt-BR" dirty="0">
              <a:solidFill>
                <a:srgbClr val="C55A11"/>
              </a:solidFill>
              <a:latin typeface="Aptos Narrow" panose="020B000402020202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C8819C62-4B6A-51E4-1754-92513D2CCBED}"/>
              </a:ext>
            </a:extLst>
          </p:cNvPr>
          <p:cNvSpPr/>
          <p:nvPr/>
        </p:nvSpPr>
        <p:spPr>
          <a:xfrm>
            <a:off x="0" y="719666"/>
            <a:ext cx="2654300" cy="165100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17" name="Gráfico 16">
            <a:extLst>
              <a:ext uri="{FF2B5EF4-FFF2-40B4-BE49-F238E27FC236}">
                <a16:creationId xmlns:a16="http://schemas.microsoft.com/office/drawing/2014/main" id="{EEBDFA7F-EF6E-0096-CF48-BD3CC0FA0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039748"/>
              </p:ext>
            </p:extLst>
          </p:nvPr>
        </p:nvGraphicFramePr>
        <p:xfrm>
          <a:off x="480992" y="682039"/>
          <a:ext cx="10777305" cy="58894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CaixaDeTexto 17">
            <a:extLst>
              <a:ext uri="{FF2B5EF4-FFF2-40B4-BE49-F238E27FC236}">
                <a16:creationId xmlns:a16="http://schemas.microsoft.com/office/drawing/2014/main" id="{5650255B-586E-4A0C-FC26-1E4F69E665E9}"/>
              </a:ext>
            </a:extLst>
          </p:cNvPr>
          <p:cNvSpPr txBox="1"/>
          <p:nvPr/>
        </p:nvSpPr>
        <p:spPr>
          <a:xfrm>
            <a:off x="5358764" y="2518781"/>
            <a:ext cx="2164466" cy="22159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pt-BR" sz="13800" dirty="0">
                <a:ln w="47625">
                  <a:solidFill>
                    <a:srgbClr val="C55A11"/>
                  </a:solidFill>
                </a:ln>
                <a:noFill/>
                <a:latin typeface="Aptos" panose="020B0004020202020204" pitchFamily="34" charset="0"/>
              </a:rPr>
              <a:t>33</a:t>
            </a:r>
            <a:endParaRPr lang="pt-BR" dirty="0">
              <a:latin typeface="Aptos" panose="020B00040202020202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A838167-2BFA-47A2-937D-CC6B0AF08A1A}"/>
              </a:ext>
            </a:extLst>
          </p:cNvPr>
          <p:cNvSpPr txBox="1"/>
          <p:nvPr/>
        </p:nvSpPr>
        <p:spPr>
          <a:xfrm>
            <a:off x="7523230" y="3626777"/>
            <a:ext cx="1307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Aptos" panose="020B0004020202020204" pitchFamily="34" charset="0"/>
              </a:rPr>
              <a:t>MIL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1915806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72C266D0-A144-A925-EBF3-B84C860E0A6D}"/>
              </a:ext>
            </a:extLst>
          </p:cNvPr>
          <p:cNvSpPr txBox="1"/>
          <p:nvPr/>
        </p:nvSpPr>
        <p:spPr>
          <a:xfrm>
            <a:off x="203200" y="-169544"/>
            <a:ext cx="113328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C55A11"/>
                </a:solidFill>
                <a:latin typeface="Aptos Narrow" panose="020B0004020202020204" pitchFamily="34" charset="0"/>
              </a:rPr>
              <a:t>Orçamento Anual </a:t>
            </a:r>
          </a:p>
          <a:p>
            <a:endParaRPr lang="pt-BR" dirty="0">
              <a:solidFill>
                <a:srgbClr val="C55A11"/>
              </a:solidFill>
              <a:latin typeface="Aptos Narrow" panose="020B000402020202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C8819C62-4B6A-51E4-1754-92513D2CCBED}"/>
              </a:ext>
            </a:extLst>
          </p:cNvPr>
          <p:cNvSpPr/>
          <p:nvPr/>
        </p:nvSpPr>
        <p:spPr>
          <a:xfrm>
            <a:off x="0" y="719666"/>
            <a:ext cx="2654300" cy="165100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17" name="Gráfico 16">
            <a:extLst>
              <a:ext uri="{FF2B5EF4-FFF2-40B4-BE49-F238E27FC236}">
                <a16:creationId xmlns:a16="http://schemas.microsoft.com/office/drawing/2014/main" id="{EEBDFA7F-EF6E-0096-CF48-BD3CC0FA0D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5757486"/>
              </p:ext>
            </p:extLst>
          </p:nvPr>
        </p:nvGraphicFramePr>
        <p:xfrm>
          <a:off x="266047" y="778170"/>
          <a:ext cx="11083380" cy="59206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CaixaDeTexto 17">
            <a:extLst>
              <a:ext uri="{FF2B5EF4-FFF2-40B4-BE49-F238E27FC236}">
                <a16:creationId xmlns:a16="http://schemas.microsoft.com/office/drawing/2014/main" id="{5650255B-586E-4A0C-FC26-1E4F69E665E9}"/>
              </a:ext>
            </a:extLst>
          </p:cNvPr>
          <p:cNvSpPr txBox="1"/>
          <p:nvPr/>
        </p:nvSpPr>
        <p:spPr>
          <a:xfrm>
            <a:off x="4236495" y="2630484"/>
            <a:ext cx="3444100" cy="22159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pt-BR" sz="13800" dirty="0">
                <a:ln w="47625">
                  <a:solidFill>
                    <a:srgbClr val="C55A11"/>
                  </a:solidFill>
                </a:ln>
                <a:noFill/>
                <a:latin typeface="Aptos" panose="020B0004020202020204" pitchFamily="34" charset="0"/>
              </a:rPr>
              <a:t>264</a:t>
            </a:r>
            <a:r>
              <a:rPr lang="pt-BR" dirty="0">
                <a:latin typeface="Aptos" panose="020B00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4847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6F376D6-3597-7E99-87B0-D6693A2B3E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19B8E7A-ECC7-D072-FD65-C573BB14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485" y="55591"/>
            <a:ext cx="3288746" cy="2165948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CD5E961-F6BF-8036-38EA-1BB75372AE9D}"/>
              </a:ext>
            </a:extLst>
          </p:cNvPr>
          <p:cNvSpPr txBox="1"/>
          <p:nvPr/>
        </p:nvSpPr>
        <p:spPr>
          <a:xfrm>
            <a:off x="364672" y="2059856"/>
            <a:ext cx="1146265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800" dirty="0">
                <a:solidFill>
                  <a:schemeClr val="bg1"/>
                </a:solidFill>
                <a:latin typeface="Aptos" panose="020B0004020202020204" pitchFamily="34" charset="0"/>
              </a:rPr>
              <a:t>Apresentação</a:t>
            </a:r>
          </a:p>
          <a:p>
            <a:pPr algn="ctr"/>
            <a:r>
              <a:rPr lang="pt-BR" sz="13800" dirty="0">
                <a:solidFill>
                  <a:schemeClr val="bg1"/>
                </a:solidFill>
                <a:latin typeface="Aptos" panose="020B0004020202020204" pitchFamily="34" charset="0"/>
              </a:rPr>
              <a:t>Do Sistema</a:t>
            </a:r>
          </a:p>
        </p:txBody>
      </p:sp>
    </p:spTree>
    <p:extLst>
      <p:ext uri="{BB962C8B-B14F-4D97-AF65-F5344CB8AC3E}">
        <p14:creationId xmlns:p14="http://schemas.microsoft.com/office/powerpoint/2010/main" val="1660850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6F376D6-3597-7E99-87B0-D6693A2B3E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19B8E7A-ECC7-D072-FD65-C573BB14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657" y="96384"/>
            <a:ext cx="3288746" cy="2165948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CD5E961-F6BF-8036-38EA-1BB75372AE9D}"/>
              </a:ext>
            </a:extLst>
          </p:cNvPr>
          <p:cNvSpPr txBox="1"/>
          <p:nvPr/>
        </p:nvSpPr>
        <p:spPr>
          <a:xfrm>
            <a:off x="2514599" y="2344174"/>
            <a:ext cx="810985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3800" dirty="0">
                <a:solidFill>
                  <a:schemeClr val="bg1"/>
                </a:solidFill>
                <a:latin typeface="Aptos" panose="020B0004020202020204" pitchFamily="34" charset="0"/>
              </a:rPr>
              <a:t>Dúvidas ? </a:t>
            </a:r>
          </a:p>
        </p:txBody>
      </p:sp>
    </p:spTree>
    <p:extLst>
      <p:ext uri="{BB962C8B-B14F-4D97-AF65-F5344CB8AC3E}">
        <p14:creationId xmlns:p14="http://schemas.microsoft.com/office/powerpoint/2010/main" val="1888591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65CD1C8-F3DE-D7A2-166C-CA74DA8F5B52}"/>
              </a:ext>
            </a:extLst>
          </p:cNvPr>
          <p:cNvSpPr/>
          <p:nvPr/>
        </p:nvSpPr>
        <p:spPr>
          <a:xfrm>
            <a:off x="4460125" y="-5613400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61E9BE-F7BB-E2A6-3481-6C759CB971B1}"/>
              </a:ext>
            </a:extLst>
          </p:cNvPr>
          <p:cNvSpPr txBox="1"/>
          <p:nvPr/>
        </p:nvSpPr>
        <p:spPr>
          <a:xfrm>
            <a:off x="927100" y="17813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Empresa 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1065540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50">
        <p159:morph option="byObject"/>
      </p:transition>
    </mc:Choice>
    <mc:Fallback xmlns="">
      <p:transition advClick="0" advTm="5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65CD1C8-F3DE-D7A2-166C-CA74DA8F5B52}"/>
              </a:ext>
            </a:extLst>
          </p:cNvPr>
          <p:cNvSpPr/>
          <p:nvPr/>
        </p:nvSpPr>
        <p:spPr>
          <a:xfrm>
            <a:off x="4460125" y="1193801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61E9BE-F7BB-E2A6-3481-6C759CB971B1}"/>
              </a:ext>
            </a:extLst>
          </p:cNvPr>
          <p:cNvSpPr txBox="1"/>
          <p:nvPr/>
        </p:nvSpPr>
        <p:spPr>
          <a:xfrm>
            <a:off x="927100" y="17813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Empresa 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1069451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50">
        <p159:morph option="byObject"/>
      </p:transition>
    </mc:Choice>
    <mc:Fallback xmlns="">
      <p:transition advClick="0" advTm="5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65CD1C8-F3DE-D7A2-166C-CA74DA8F5B52}"/>
              </a:ext>
            </a:extLst>
          </p:cNvPr>
          <p:cNvSpPr/>
          <p:nvPr/>
        </p:nvSpPr>
        <p:spPr>
          <a:xfrm>
            <a:off x="233450" y="1193801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61E9BE-F7BB-E2A6-3481-6C759CB971B1}"/>
              </a:ext>
            </a:extLst>
          </p:cNvPr>
          <p:cNvSpPr txBox="1"/>
          <p:nvPr/>
        </p:nvSpPr>
        <p:spPr>
          <a:xfrm>
            <a:off x="927100" y="17813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Empresa </a:t>
            </a:r>
            <a:endParaRPr lang="pt-BR" sz="6000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439559D-0FFC-8A6F-494F-904B59FE0DFC}"/>
              </a:ext>
            </a:extLst>
          </p:cNvPr>
          <p:cNvSpPr txBox="1"/>
          <p:nvPr/>
        </p:nvSpPr>
        <p:spPr>
          <a:xfrm>
            <a:off x="1489560" y="2488412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C55A11"/>
                </a:solidFill>
              </a:rPr>
              <a:t>Visão</a:t>
            </a:r>
          </a:p>
        </p:txBody>
      </p:sp>
    </p:spTree>
    <p:extLst>
      <p:ext uri="{BB962C8B-B14F-4D97-AF65-F5344CB8AC3E}">
        <p14:creationId xmlns:p14="http://schemas.microsoft.com/office/powerpoint/2010/main" val="3231439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50">
        <p159:morph option="byObject"/>
      </p:transition>
    </mc:Choice>
    <mc:Fallback xmlns="">
      <p:transition advClick="0" advTm="5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7675FD16-6D42-B15B-7541-EE9ED0F10943}"/>
              </a:ext>
            </a:extLst>
          </p:cNvPr>
          <p:cNvSpPr/>
          <p:nvPr/>
        </p:nvSpPr>
        <p:spPr>
          <a:xfrm>
            <a:off x="2107934" y="1309306"/>
            <a:ext cx="772420" cy="5062620"/>
          </a:xfrm>
          <a:prstGeom prst="round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65CD1C8-F3DE-D7A2-166C-CA74DA8F5B52}"/>
              </a:ext>
            </a:extLst>
          </p:cNvPr>
          <p:cNvSpPr/>
          <p:nvPr/>
        </p:nvSpPr>
        <p:spPr>
          <a:xfrm>
            <a:off x="233450" y="1193801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61E9BE-F7BB-E2A6-3481-6C759CB971B1}"/>
              </a:ext>
            </a:extLst>
          </p:cNvPr>
          <p:cNvSpPr txBox="1"/>
          <p:nvPr/>
        </p:nvSpPr>
        <p:spPr>
          <a:xfrm>
            <a:off x="927100" y="17813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Empresa </a:t>
            </a:r>
            <a:endParaRPr lang="pt-BR" sz="6000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439559D-0FFC-8A6F-494F-904B59FE0DFC}"/>
              </a:ext>
            </a:extLst>
          </p:cNvPr>
          <p:cNvSpPr txBox="1"/>
          <p:nvPr/>
        </p:nvSpPr>
        <p:spPr>
          <a:xfrm>
            <a:off x="1489560" y="2488412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C55A11"/>
                </a:solidFill>
              </a:rPr>
              <a:t>Visão</a:t>
            </a:r>
          </a:p>
        </p:txBody>
      </p:sp>
    </p:spTree>
    <p:extLst>
      <p:ext uri="{BB962C8B-B14F-4D97-AF65-F5344CB8AC3E}">
        <p14:creationId xmlns:p14="http://schemas.microsoft.com/office/powerpoint/2010/main" val="3868955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50">
        <p159:morph option="byObject"/>
      </p:transition>
    </mc:Choice>
    <mc:Fallback xmlns="">
      <p:transition advClick="0" advTm="15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7675FD16-6D42-B15B-7541-EE9ED0F10943}"/>
              </a:ext>
            </a:extLst>
          </p:cNvPr>
          <p:cNvSpPr/>
          <p:nvPr/>
        </p:nvSpPr>
        <p:spPr>
          <a:xfrm>
            <a:off x="2107933" y="1309306"/>
            <a:ext cx="9156967" cy="5062620"/>
          </a:xfrm>
          <a:prstGeom prst="round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65CD1C8-F3DE-D7A2-166C-CA74DA8F5B52}"/>
              </a:ext>
            </a:extLst>
          </p:cNvPr>
          <p:cNvSpPr/>
          <p:nvPr/>
        </p:nvSpPr>
        <p:spPr>
          <a:xfrm>
            <a:off x="233450" y="1193801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61E9BE-F7BB-E2A6-3481-6C759CB971B1}"/>
              </a:ext>
            </a:extLst>
          </p:cNvPr>
          <p:cNvSpPr txBox="1"/>
          <p:nvPr/>
        </p:nvSpPr>
        <p:spPr>
          <a:xfrm>
            <a:off x="927100" y="17813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Empresa </a:t>
            </a:r>
            <a:endParaRPr lang="pt-BR" sz="6000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439559D-0FFC-8A6F-494F-904B59FE0DFC}"/>
              </a:ext>
            </a:extLst>
          </p:cNvPr>
          <p:cNvSpPr txBox="1"/>
          <p:nvPr/>
        </p:nvSpPr>
        <p:spPr>
          <a:xfrm>
            <a:off x="1489560" y="2488412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C55A11"/>
                </a:solidFill>
              </a:rPr>
              <a:t>Visão</a:t>
            </a:r>
          </a:p>
        </p:txBody>
      </p:sp>
    </p:spTree>
    <p:extLst>
      <p:ext uri="{BB962C8B-B14F-4D97-AF65-F5344CB8AC3E}">
        <p14:creationId xmlns:p14="http://schemas.microsoft.com/office/powerpoint/2010/main" val="460734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50">
        <p159:morph option="byObject"/>
      </p:transition>
    </mc:Choice>
    <mc:Fallback xmlns="">
      <p:transition advClick="0" advTm="5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7675FD16-6D42-B15B-7541-EE9ED0F10943}"/>
              </a:ext>
            </a:extLst>
          </p:cNvPr>
          <p:cNvSpPr/>
          <p:nvPr/>
        </p:nvSpPr>
        <p:spPr>
          <a:xfrm>
            <a:off x="2107933" y="1309306"/>
            <a:ext cx="9156967" cy="5062620"/>
          </a:xfrm>
          <a:prstGeom prst="round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65CD1C8-F3DE-D7A2-166C-CA74DA8F5B52}"/>
              </a:ext>
            </a:extLst>
          </p:cNvPr>
          <p:cNvSpPr/>
          <p:nvPr/>
        </p:nvSpPr>
        <p:spPr>
          <a:xfrm>
            <a:off x="233450" y="1193801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61E9BE-F7BB-E2A6-3481-6C759CB971B1}"/>
              </a:ext>
            </a:extLst>
          </p:cNvPr>
          <p:cNvSpPr txBox="1"/>
          <p:nvPr/>
        </p:nvSpPr>
        <p:spPr>
          <a:xfrm>
            <a:off x="927100" y="17813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Empresa </a:t>
            </a:r>
            <a:endParaRPr lang="pt-BR" sz="6000" dirty="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6DB1312-840B-4C0D-B58C-2003D03EEA20}"/>
              </a:ext>
            </a:extLst>
          </p:cNvPr>
          <p:cNvSpPr/>
          <p:nvPr/>
        </p:nvSpPr>
        <p:spPr>
          <a:xfrm>
            <a:off x="370725" y="1999403"/>
            <a:ext cx="2997200" cy="10003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3E34484-B895-43EE-9FE5-72C3EFC722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875" r="21875"/>
          <a:stretch/>
        </p:blipFill>
        <p:spPr>
          <a:xfrm>
            <a:off x="437493" y="2097675"/>
            <a:ext cx="848024" cy="848024"/>
          </a:xfrm>
          <a:prstGeom prst="ellipse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7E35230-30D3-4E8F-B453-0A1BE3CF1D75}"/>
              </a:ext>
            </a:extLst>
          </p:cNvPr>
          <p:cNvSpPr txBox="1"/>
          <p:nvPr/>
        </p:nvSpPr>
        <p:spPr>
          <a:xfrm>
            <a:off x="1489560" y="2290855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C55A11"/>
                </a:solidFill>
              </a:rPr>
              <a:t>Visão</a:t>
            </a:r>
          </a:p>
        </p:txBody>
      </p:sp>
    </p:spTree>
    <p:extLst>
      <p:ext uri="{BB962C8B-B14F-4D97-AF65-F5344CB8AC3E}">
        <p14:creationId xmlns:p14="http://schemas.microsoft.com/office/powerpoint/2010/main" val="322318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20">
        <p159:morph option="byObject"/>
      </p:transition>
    </mc:Choice>
    <mc:Fallback xmlns="">
      <p:transition advClick="0" advTm="2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7675FD16-6D42-B15B-7541-EE9ED0F10943}"/>
              </a:ext>
            </a:extLst>
          </p:cNvPr>
          <p:cNvSpPr/>
          <p:nvPr/>
        </p:nvSpPr>
        <p:spPr>
          <a:xfrm>
            <a:off x="2107933" y="1309306"/>
            <a:ext cx="9156967" cy="5062620"/>
          </a:xfrm>
          <a:prstGeom prst="round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65CD1C8-F3DE-D7A2-166C-CA74DA8F5B52}"/>
              </a:ext>
            </a:extLst>
          </p:cNvPr>
          <p:cNvSpPr/>
          <p:nvPr/>
        </p:nvSpPr>
        <p:spPr>
          <a:xfrm>
            <a:off x="233450" y="1193801"/>
            <a:ext cx="3271750" cy="5372100"/>
          </a:xfrm>
          <a:prstGeom prst="round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61E9BE-F7BB-E2A6-3481-6C759CB971B1}"/>
              </a:ext>
            </a:extLst>
          </p:cNvPr>
          <p:cNvSpPr txBox="1"/>
          <p:nvPr/>
        </p:nvSpPr>
        <p:spPr>
          <a:xfrm>
            <a:off x="927100" y="17813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000" dirty="0">
                <a:solidFill>
                  <a:srgbClr val="C55A11"/>
                </a:solidFill>
                <a:latin typeface="Aptos Display" panose="020B0004020202020204" pitchFamily="34" charset="0"/>
              </a:rPr>
              <a:t>Empresa </a:t>
            </a:r>
            <a:endParaRPr lang="pt-BR" sz="6000" dirty="0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C51C4893-2DCD-C1D4-E936-19B7A49BB880}"/>
              </a:ext>
            </a:extLst>
          </p:cNvPr>
          <p:cNvSpPr/>
          <p:nvPr/>
        </p:nvSpPr>
        <p:spPr>
          <a:xfrm>
            <a:off x="370725" y="1999403"/>
            <a:ext cx="2997200" cy="100036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0538B5F4-E6E6-69B5-7DAC-1D3E111DBF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875" r="21875"/>
          <a:stretch/>
        </p:blipFill>
        <p:spPr>
          <a:xfrm>
            <a:off x="437493" y="2097675"/>
            <a:ext cx="848024" cy="848024"/>
          </a:xfrm>
          <a:prstGeom prst="ellipse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0F92DC4E-BB53-86BC-51E4-344980698A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437493" y="4700670"/>
            <a:ext cx="848024" cy="848024"/>
          </a:xfrm>
          <a:prstGeom prst="ellipse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439559D-0FFC-8A6F-494F-904B59FE0DFC}"/>
              </a:ext>
            </a:extLst>
          </p:cNvPr>
          <p:cNvSpPr txBox="1"/>
          <p:nvPr/>
        </p:nvSpPr>
        <p:spPr>
          <a:xfrm>
            <a:off x="1489560" y="2290855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C55A11"/>
                </a:solidFill>
              </a:rPr>
              <a:t>Visão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6E81DCC-E79F-8D6A-6056-EE8EC41F8630}"/>
              </a:ext>
            </a:extLst>
          </p:cNvPr>
          <p:cNvSpPr txBox="1"/>
          <p:nvPr/>
        </p:nvSpPr>
        <p:spPr>
          <a:xfrm>
            <a:off x="1489560" y="4893850"/>
            <a:ext cx="139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Missão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8E6E128-005F-477E-EA0B-6F1993DCF590}"/>
              </a:ext>
            </a:extLst>
          </p:cNvPr>
          <p:cNvSpPr txBox="1"/>
          <p:nvPr/>
        </p:nvSpPr>
        <p:spPr>
          <a:xfrm>
            <a:off x="6914150" y="5220346"/>
            <a:ext cx="617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ptos" panose="020B0004020202020204" pitchFamily="34" charset="0"/>
              </a:rPr>
              <a:t>33%</a:t>
            </a:r>
          </a:p>
        </p:txBody>
      </p:sp>
    </p:spTree>
    <p:extLst>
      <p:ext uri="{BB962C8B-B14F-4D97-AF65-F5344CB8AC3E}">
        <p14:creationId xmlns:p14="http://schemas.microsoft.com/office/powerpoint/2010/main" val="391815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20">
        <p159:morph option="byObject"/>
      </p:transition>
    </mc:Choice>
    <mc:Fallback xmlns="">
      <p:transition advClick="0" advTm="20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F8A82BD2D4094CA7C02191171E6662" ma:contentTypeVersion="15" ma:contentTypeDescription="Create a new document." ma:contentTypeScope="" ma:versionID="fb8e5d3666093bfe96ce3f197f76645d">
  <xsd:schema xmlns:xsd="http://www.w3.org/2001/XMLSchema" xmlns:xs="http://www.w3.org/2001/XMLSchema" xmlns:p="http://schemas.microsoft.com/office/2006/metadata/properties" xmlns:ns3="58895357-98c2-477d-b06f-5de90ef2c041" xmlns:ns4="756ed0e8-5648-4f55-829d-2990929c5ef6" targetNamespace="http://schemas.microsoft.com/office/2006/metadata/properties" ma:root="true" ma:fieldsID="2e9049e06591e0895a25bab940134b35" ns3:_="" ns4:_="">
    <xsd:import namespace="58895357-98c2-477d-b06f-5de90ef2c041"/>
    <xsd:import namespace="756ed0e8-5648-4f55-829d-2990929c5ef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SearchProperties" minOccurs="0"/>
                <xsd:element ref="ns4:_activity" minOccurs="0"/>
                <xsd:element ref="ns4:MediaServiceDateTaken" minOccurs="0"/>
                <xsd:element ref="ns4:MediaLengthInSeconds" minOccurs="0"/>
                <xsd:element ref="ns4:MediaServiceObjectDetectorVersions" minOccurs="0"/>
                <xsd:element ref="ns4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895357-98c2-477d-b06f-5de90ef2c04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6ed0e8-5648-4f55-829d-2990929c5e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56ed0e8-5648-4f55-829d-2990929c5ef6" xsi:nil="true"/>
  </documentManagement>
</p:properties>
</file>

<file path=customXml/itemProps1.xml><?xml version="1.0" encoding="utf-8"?>
<ds:datastoreItem xmlns:ds="http://schemas.openxmlformats.org/officeDocument/2006/customXml" ds:itemID="{813C7552-96A4-4D98-82AC-318FF32E82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8895357-98c2-477d-b06f-5de90ef2c041"/>
    <ds:schemaRef ds:uri="756ed0e8-5648-4f55-829d-2990929c5e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5A95999-C752-4184-A411-FC752E1C15F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DA8830-8EA0-47A3-A357-319BB26D7971}">
  <ds:schemaRefs>
    <ds:schemaRef ds:uri="http://schemas.microsoft.com/office/2006/metadata/properties"/>
    <ds:schemaRef ds:uri="58895357-98c2-477d-b06f-5de90ef2c041"/>
    <ds:schemaRef ds:uri="http://purl.org/dc/terms/"/>
    <ds:schemaRef ds:uri="http://schemas.microsoft.com/office/infopath/2007/PartnerControls"/>
    <ds:schemaRef ds:uri="756ed0e8-5648-4f55-829d-2990929c5ef6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1455</TotalTime>
  <Words>458</Words>
  <Application>Microsoft Office PowerPoint</Application>
  <PresentationFormat>Widescreen</PresentationFormat>
  <Paragraphs>176</Paragraphs>
  <Slides>28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8" baseType="lpstr">
      <vt:lpstr>Aptos</vt:lpstr>
      <vt:lpstr>Aptos</vt:lpstr>
      <vt:lpstr>Aptos Black</vt:lpstr>
      <vt:lpstr>Aptos Display</vt:lpstr>
      <vt:lpstr>Aptos Narrow</vt:lpstr>
      <vt:lpstr>Arial</vt:lpstr>
      <vt:lpstr>Calibri</vt:lpstr>
      <vt:lpstr>Calibri Light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Lab04Aluno</dc:creator>
  <cp:lastModifiedBy>RAYSSA VITORIA CARVALHO SILVA</cp:lastModifiedBy>
  <cp:revision>41</cp:revision>
  <dcterms:created xsi:type="dcterms:W3CDTF">2024-03-27T17:17:44Z</dcterms:created>
  <dcterms:modified xsi:type="dcterms:W3CDTF">2024-06-10T18:04:52Z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0x0101009CF8A82BD2D4094CA7C02191171E6662</vt:lpwstr>
  </property>
</Properties>
</file>

<file path=docProps/thumbnail.jpeg>
</file>